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5" r:id="rId3"/>
    <p:sldId id="276" r:id="rId4"/>
    <p:sldId id="256" r:id="rId5"/>
    <p:sldId id="270" r:id="rId6"/>
    <p:sldId id="257" r:id="rId7"/>
    <p:sldId id="258" r:id="rId8"/>
    <p:sldId id="259" r:id="rId9"/>
    <p:sldId id="260" r:id="rId10"/>
    <p:sldId id="261" r:id="rId11"/>
    <p:sldId id="262" r:id="rId12"/>
    <p:sldId id="263" r:id="rId13"/>
    <p:sldId id="264" r:id="rId14"/>
    <p:sldId id="273" r:id="rId15"/>
    <p:sldId id="265" r:id="rId16"/>
    <p:sldId id="266" r:id="rId17"/>
    <p:sldId id="267" r:id="rId18"/>
    <p:sldId id="272" r:id="rId19"/>
    <p:sldId id="269" r:id="rId20"/>
    <p:sldId id="268" r:id="rId21"/>
    <p:sldId id="271"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232C12"/>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4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315F1F-7414-4805-A6B6-A6728F76AE51}" type="datetimeFigureOut">
              <a:rPr lang="en-US" smtClean="0"/>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A450F-445A-40AF-AEEC-3B6C0796F595}" type="slidenum">
              <a:rPr lang="en-US" smtClean="0"/>
              <a:t>‹#›</a:t>
            </a:fld>
            <a:endParaRPr lang="en-US"/>
          </a:p>
        </p:txBody>
      </p:sp>
    </p:spTree>
    <p:extLst>
      <p:ext uri="{BB962C8B-B14F-4D97-AF65-F5344CB8AC3E}">
        <p14:creationId xmlns:p14="http://schemas.microsoft.com/office/powerpoint/2010/main" val="4072569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315F1F-7414-4805-A6B6-A6728F76AE51}" type="datetimeFigureOut">
              <a:rPr lang="en-US" smtClean="0"/>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A450F-445A-40AF-AEEC-3B6C0796F595}" type="slidenum">
              <a:rPr lang="en-US" smtClean="0"/>
              <a:t>‹#›</a:t>
            </a:fld>
            <a:endParaRPr lang="en-US"/>
          </a:p>
        </p:txBody>
      </p:sp>
    </p:spTree>
    <p:extLst>
      <p:ext uri="{BB962C8B-B14F-4D97-AF65-F5344CB8AC3E}">
        <p14:creationId xmlns:p14="http://schemas.microsoft.com/office/powerpoint/2010/main" val="459252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315F1F-7414-4805-A6B6-A6728F76AE51}" type="datetimeFigureOut">
              <a:rPr lang="en-US" smtClean="0"/>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A450F-445A-40AF-AEEC-3B6C0796F595}" type="slidenum">
              <a:rPr lang="en-US" smtClean="0"/>
              <a:t>‹#›</a:t>
            </a:fld>
            <a:endParaRPr lang="en-US"/>
          </a:p>
        </p:txBody>
      </p:sp>
    </p:spTree>
    <p:extLst>
      <p:ext uri="{BB962C8B-B14F-4D97-AF65-F5344CB8AC3E}">
        <p14:creationId xmlns:p14="http://schemas.microsoft.com/office/powerpoint/2010/main" val="1918692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315F1F-7414-4805-A6B6-A6728F76AE51}" type="datetimeFigureOut">
              <a:rPr lang="en-US" smtClean="0"/>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A450F-445A-40AF-AEEC-3B6C0796F595}" type="slidenum">
              <a:rPr lang="en-US" smtClean="0"/>
              <a:t>‹#›</a:t>
            </a:fld>
            <a:endParaRPr lang="en-US"/>
          </a:p>
        </p:txBody>
      </p:sp>
    </p:spTree>
    <p:extLst>
      <p:ext uri="{BB962C8B-B14F-4D97-AF65-F5344CB8AC3E}">
        <p14:creationId xmlns:p14="http://schemas.microsoft.com/office/powerpoint/2010/main" val="2747623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315F1F-7414-4805-A6B6-A6728F76AE51}" type="datetimeFigureOut">
              <a:rPr lang="en-US" smtClean="0"/>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A450F-445A-40AF-AEEC-3B6C0796F595}" type="slidenum">
              <a:rPr lang="en-US" smtClean="0"/>
              <a:t>‹#›</a:t>
            </a:fld>
            <a:endParaRPr lang="en-US"/>
          </a:p>
        </p:txBody>
      </p:sp>
    </p:spTree>
    <p:extLst>
      <p:ext uri="{BB962C8B-B14F-4D97-AF65-F5344CB8AC3E}">
        <p14:creationId xmlns:p14="http://schemas.microsoft.com/office/powerpoint/2010/main" val="2542308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315F1F-7414-4805-A6B6-A6728F76AE51}" type="datetimeFigureOut">
              <a:rPr lang="en-US" smtClean="0"/>
              <a:t>9/23/2015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A450F-445A-40AF-AEEC-3B6C0796F595}" type="slidenum">
              <a:rPr lang="en-US" smtClean="0"/>
              <a:t>‹#›</a:t>
            </a:fld>
            <a:endParaRPr lang="en-US"/>
          </a:p>
        </p:txBody>
      </p:sp>
    </p:spTree>
    <p:extLst>
      <p:ext uri="{BB962C8B-B14F-4D97-AF65-F5344CB8AC3E}">
        <p14:creationId xmlns:p14="http://schemas.microsoft.com/office/powerpoint/2010/main" val="1150596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315F1F-7414-4805-A6B6-A6728F76AE51}" type="datetimeFigureOut">
              <a:rPr lang="en-US" smtClean="0"/>
              <a:t>9/23/2015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4A450F-445A-40AF-AEEC-3B6C0796F595}" type="slidenum">
              <a:rPr lang="en-US" smtClean="0"/>
              <a:t>‹#›</a:t>
            </a:fld>
            <a:endParaRPr lang="en-US"/>
          </a:p>
        </p:txBody>
      </p:sp>
    </p:spTree>
    <p:extLst>
      <p:ext uri="{BB962C8B-B14F-4D97-AF65-F5344CB8AC3E}">
        <p14:creationId xmlns:p14="http://schemas.microsoft.com/office/powerpoint/2010/main" val="296837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315F1F-7414-4805-A6B6-A6728F76AE51}" type="datetimeFigureOut">
              <a:rPr lang="en-US" smtClean="0"/>
              <a:t>9/23/2015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4A450F-445A-40AF-AEEC-3B6C0796F595}" type="slidenum">
              <a:rPr lang="en-US" smtClean="0"/>
              <a:t>‹#›</a:t>
            </a:fld>
            <a:endParaRPr lang="en-US"/>
          </a:p>
        </p:txBody>
      </p:sp>
    </p:spTree>
    <p:extLst>
      <p:ext uri="{BB962C8B-B14F-4D97-AF65-F5344CB8AC3E}">
        <p14:creationId xmlns:p14="http://schemas.microsoft.com/office/powerpoint/2010/main" val="868635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315F1F-7414-4805-A6B6-A6728F76AE51}" type="datetimeFigureOut">
              <a:rPr lang="en-US" smtClean="0"/>
              <a:t>9/23/2015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4A450F-445A-40AF-AEEC-3B6C0796F595}" type="slidenum">
              <a:rPr lang="en-US" smtClean="0"/>
              <a:t>‹#›</a:t>
            </a:fld>
            <a:endParaRPr lang="en-US"/>
          </a:p>
        </p:txBody>
      </p:sp>
    </p:spTree>
    <p:extLst>
      <p:ext uri="{BB962C8B-B14F-4D97-AF65-F5344CB8AC3E}">
        <p14:creationId xmlns:p14="http://schemas.microsoft.com/office/powerpoint/2010/main" val="3236448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315F1F-7414-4805-A6B6-A6728F76AE51}" type="datetimeFigureOut">
              <a:rPr lang="en-US" smtClean="0"/>
              <a:t>9/23/2015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A450F-445A-40AF-AEEC-3B6C0796F595}" type="slidenum">
              <a:rPr lang="en-US" smtClean="0"/>
              <a:t>‹#›</a:t>
            </a:fld>
            <a:endParaRPr lang="en-US"/>
          </a:p>
        </p:txBody>
      </p:sp>
    </p:spTree>
    <p:extLst>
      <p:ext uri="{BB962C8B-B14F-4D97-AF65-F5344CB8AC3E}">
        <p14:creationId xmlns:p14="http://schemas.microsoft.com/office/powerpoint/2010/main" val="3604051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315F1F-7414-4805-A6B6-A6728F76AE51}" type="datetimeFigureOut">
              <a:rPr lang="en-US" smtClean="0"/>
              <a:t>9/23/2015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A450F-445A-40AF-AEEC-3B6C0796F595}" type="slidenum">
              <a:rPr lang="en-US" smtClean="0"/>
              <a:t>‹#›</a:t>
            </a:fld>
            <a:endParaRPr lang="en-US"/>
          </a:p>
        </p:txBody>
      </p:sp>
    </p:spTree>
    <p:extLst>
      <p:ext uri="{BB962C8B-B14F-4D97-AF65-F5344CB8AC3E}">
        <p14:creationId xmlns:p14="http://schemas.microsoft.com/office/powerpoint/2010/main" val="2506386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32C1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315F1F-7414-4805-A6B6-A6728F76AE51}" type="datetimeFigureOut">
              <a:rPr lang="en-US" smtClean="0"/>
              <a:t>9/23/2015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4A450F-445A-40AF-AEEC-3B6C0796F595}" type="slidenum">
              <a:rPr lang="en-US" smtClean="0"/>
              <a:t>‹#›</a:t>
            </a:fld>
            <a:endParaRPr lang="en-US"/>
          </a:p>
        </p:txBody>
      </p:sp>
    </p:spTree>
    <p:extLst>
      <p:ext uri="{BB962C8B-B14F-4D97-AF65-F5344CB8AC3E}">
        <p14:creationId xmlns:p14="http://schemas.microsoft.com/office/powerpoint/2010/main" val="991939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772" y="609600"/>
            <a:ext cx="8487624" cy="5715000"/>
          </a:xfrm>
          <a:prstGeom prst="rect">
            <a:avLst/>
          </a:prstGeom>
        </p:spPr>
      </p:pic>
      <p:sp>
        <p:nvSpPr>
          <p:cNvPr id="2" name="TextBox 1"/>
          <p:cNvSpPr txBox="1"/>
          <p:nvPr/>
        </p:nvSpPr>
        <p:spPr>
          <a:xfrm>
            <a:off x="457200" y="803564"/>
            <a:ext cx="8305800" cy="3785652"/>
          </a:xfrm>
          <a:prstGeom prst="rect">
            <a:avLst/>
          </a:prstGeom>
          <a:solidFill>
            <a:srgbClr val="CCFFCC">
              <a:alpha val="69804"/>
            </a:srgbClr>
          </a:solidFill>
        </p:spPr>
        <p:txBody>
          <a:bodyPr wrap="square" rtlCol="0">
            <a:spAutoFit/>
          </a:bodyPr>
          <a:lstStyle/>
          <a:p>
            <a:pPr algn="ctr"/>
            <a:r>
              <a:rPr lang="en-US" sz="8000" b="1" dirty="0" smtClean="0">
                <a:latin typeface="Papyrus" panose="03070502060502030205" pitchFamily="66" charset="0"/>
              </a:rPr>
              <a:t>Native Americans in</a:t>
            </a:r>
          </a:p>
          <a:p>
            <a:pPr algn="ctr"/>
            <a:r>
              <a:rPr lang="en-US" sz="8000" b="1" dirty="0" smtClean="0">
                <a:latin typeface="Papyrus" panose="03070502060502030205" pitchFamily="66" charset="0"/>
              </a:rPr>
              <a:t>Missouri</a:t>
            </a:r>
            <a:endParaRPr lang="en-US" sz="8000" b="1" dirty="0">
              <a:latin typeface="Papyrus" panose="03070502060502030205" pitchFamily="66" charset="0"/>
            </a:endParaRPr>
          </a:p>
        </p:txBody>
      </p:sp>
    </p:spTree>
    <p:extLst>
      <p:ext uri="{BB962C8B-B14F-4D97-AF65-F5344CB8AC3E}">
        <p14:creationId xmlns:p14="http://schemas.microsoft.com/office/powerpoint/2010/main" val="1614484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3400"/>
            <a:ext cx="8077200" cy="3108543"/>
          </a:xfrm>
          <a:prstGeom prst="rect">
            <a:avLst/>
          </a:prstGeom>
          <a:noFill/>
        </p:spPr>
        <p:txBody>
          <a:bodyPr wrap="square" rtlCol="0">
            <a:spAutoFit/>
          </a:bodyPr>
          <a:lstStyle/>
          <a:p>
            <a:r>
              <a:rPr lang="en-US" sz="2800" dirty="0" smtClean="0">
                <a:solidFill>
                  <a:srgbClr val="FFFF99"/>
                </a:solidFill>
                <a:latin typeface="Arial" panose="020B0604020202020204" pitchFamily="34" charset="0"/>
                <a:cs typeface="Arial" panose="020B0604020202020204" pitchFamily="34" charset="0"/>
              </a:rPr>
              <a:t>The </a:t>
            </a:r>
            <a:r>
              <a:rPr lang="en-US" sz="2800" dirty="0" err="1" smtClean="0">
                <a:solidFill>
                  <a:srgbClr val="FFFF99"/>
                </a:solidFill>
                <a:latin typeface="Arial" panose="020B0604020202020204" pitchFamily="34" charset="0"/>
                <a:cs typeface="Arial" panose="020B0604020202020204" pitchFamily="34" charset="0"/>
              </a:rPr>
              <a:t>Oneota</a:t>
            </a:r>
            <a:r>
              <a:rPr lang="en-US" sz="2800" dirty="0" smtClean="0">
                <a:solidFill>
                  <a:srgbClr val="FFFF99"/>
                </a:solidFill>
                <a:latin typeface="Arial" panose="020B0604020202020204" pitchFamily="34" charset="0"/>
                <a:cs typeface="Arial" panose="020B0604020202020204" pitchFamily="34" charset="0"/>
              </a:rPr>
              <a:t> Culture existed in Missouri from 1350 A.D. to 1500 A.D.</a:t>
            </a:r>
          </a:p>
          <a:p>
            <a:endParaRPr lang="en-US" sz="2800" dirty="0">
              <a:solidFill>
                <a:srgbClr val="FFFF99"/>
              </a:solidFill>
              <a:latin typeface="Arial" panose="020B0604020202020204" pitchFamily="34" charset="0"/>
              <a:cs typeface="Arial" panose="020B0604020202020204" pitchFamily="34" charset="0"/>
            </a:endParaRPr>
          </a:p>
          <a:p>
            <a:r>
              <a:rPr lang="en-US" sz="2800" dirty="0" smtClean="0">
                <a:solidFill>
                  <a:srgbClr val="FFFF99"/>
                </a:solidFill>
                <a:latin typeface="Arial" panose="020B0604020202020204" pitchFamily="34" charset="0"/>
                <a:cs typeface="Arial" panose="020B0604020202020204" pitchFamily="34" charset="0"/>
              </a:rPr>
              <a:t>The </a:t>
            </a:r>
            <a:r>
              <a:rPr lang="en-US" sz="2800" dirty="0" err="1" smtClean="0">
                <a:solidFill>
                  <a:srgbClr val="FFFF99"/>
                </a:solidFill>
                <a:latin typeface="Arial" panose="020B0604020202020204" pitchFamily="34" charset="0"/>
                <a:cs typeface="Arial" panose="020B0604020202020204" pitchFamily="34" charset="0"/>
              </a:rPr>
              <a:t>Oneota</a:t>
            </a:r>
            <a:r>
              <a:rPr lang="en-US" sz="2800" dirty="0" smtClean="0">
                <a:solidFill>
                  <a:srgbClr val="FFFF99"/>
                </a:solidFill>
                <a:latin typeface="Arial" panose="020B0604020202020204" pitchFamily="34" charset="0"/>
                <a:cs typeface="Arial" panose="020B0604020202020204" pitchFamily="34" charset="0"/>
              </a:rPr>
              <a:t> were hunters and gardeners.  They liked ornamentation and smoked tobacco.  It was from the </a:t>
            </a:r>
            <a:r>
              <a:rPr lang="en-US" sz="2800" dirty="0" err="1" smtClean="0">
                <a:solidFill>
                  <a:srgbClr val="FFFF99"/>
                </a:solidFill>
                <a:latin typeface="Arial" panose="020B0604020202020204" pitchFamily="34" charset="0"/>
                <a:cs typeface="Arial" panose="020B0604020202020204" pitchFamily="34" charset="0"/>
              </a:rPr>
              <a:t>Oneota</a:t>
            </a:r>
            <a:r>
              <a:rPr lang="en-US" sz="2800" dirty="0" smtClean="0">
                <a:solidFill>
                  <a:srgbClr val="FFFF99"/>
                </a:solidFill>
                <a:latin typeface="Arial" panose="020B0604020202020204" pitchFamily="34" charset="0"/>
                <a:cs typeface="Arial" panose="020B0604020202020204" pitchFamily="34" charset="0"/>
              </a:rPr>
              <a:t> that the Missouri and the Osage tribes developed.</a:t>
            </a:r>
            <a:endParaRPr lang="en-US" sz="2800" dirty="0">
              <a:solidFill>
                <a:srgbClr val="FFFF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4484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8153400" cy="5262979"/>
          </a:xfrm>
          <a:prstGeom prst="rect">
            <a:avLst/>
          </a:prstGeom>
          <a:noFill/>
        </p:spPr>
        <p:txBody>
          <a:bodyPr wrap="square" rtlCol="0">
            <a:spAutoFit/>
          </a:bodyPr>
          <a:lstStyle/>
          <a:p>
            <a:r>
              <a:rPr lang="en-US" sz="2800" dirty="0" smtClean="0">
                <a:solidFill>
                  <a:srgbClr val="FFFF99"/>
                </a:solidFill>
                <a:latin typeface="Arial" panose="020B0604020202020204" pitchFamily="34" charset="0"/>
                <a:cs typeface="Arial" panose="020B0604020202020204" pitchFamily="34" charset="0"/>
              </a:rPr>
              <a:t>The Quapaw tribe could be found in Missouri from 1500 A.D. to 1800 A.D.  They settled at the mouth of the Arkansas River.</a:t>
            </a:r>
          </a:p>
          <a:p>
            <a:endParaRPr lang="en-US" sz="2800" dirty="0">
              <a:solidFill>
                <a:srgbClr val="FFFF99"/>
              </a:solidFill>
              <a:latin typeface="Arial" panose="020B0604020202020204" pitchFamily="34" charset="0"/>
              <a:cs typeface="Arial" panose="020B0604020202020204" pitchFamily="34" charset="0"/>
            </a:endParaRPr>
          </a:p>
          <a:p>
            <a:r>
              <a:rPr lang="en-US" sz="2800" dirty="0" smtClean="0">
                <a:solidFill>
                  <a:srgbClr val="FFFF99"/>
                </a:solidFill>
                <a:latin typeface="Arial" panose="020B0604020202020204" pitchFamily="34" charset="0"/>
                <a:cs typeface="Arial" panose="020B0604020202020204" pitchFamily="34" charset="0"/>
              </a:rPr>
              <a:t>While one tribal culture became known as the “upstream people,” the Quapaw went more south and became the “downstream people.” They continued in the practice of building large earthen mounds.</a:t>
            </a:r>
          </a:p>
          <a:p>
            <a:endParaRPr lang="en-US" sz="2800" dirty="0" smtClean="0">
              <a:solidFill>
                <a:srgbClr val="FFFF99"/>
              </a:solidFill>
              <a:latin typeface="Arial" panose="020B0604020202020204" pitchFamily="34" charset="0"/>
              <a:cs typeface="Arial" panose="020B0604020202020204" pitchFamily="34" charset="0"/>
            </a:endParaRPr>
          </a:p>
          <a:p>
            <a:r>
              <a:rPr lang="en-US" sz="2800" dirty="0" smtClean="0">
                <a:solidFill>
                  <a:srgbClr val="FFFF99"/>
                </a:solidFill>
                <a:latin typeface="Arial" panose="020B0604020202020204" pitchFamily="34" charset="0"/>
                <a:cs typeface="Arial" panose="020B0604020202020204" pitchFamily="34" charset="0"/>
              </a:rPr>
              <a:t>From the upstream people came the Omaha, Kansas, Ponca, and Osage.</a:t>
            </a:r>
            <a:endParaRPr lang="en-US" sz="2800" dirty="0">
              <a:solidFill>
                <a:srgbClr val="FFFF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4484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86800" cy="6555641"/>
          </a:xfrm>
          <a:prstGeom prst="rect">
            <a:avLst/>
          </a:prstGeom>
          <a:noFill/>
        </p:spPr>
        <p:txBody>
          <a:bodyPr wrap="square" rtlCol="0">
            <a:spAutoFit/>
          </a:bodyPr>
          <a:lstStyle/>
          <a:p>
            <a:r>
              <a:rPr lang="en-US" sz="2800" dirty="0" smtClean="0">
                <a:solidFill>
                  <a:srgbClr val="FFFF99"/>
                </a:solidFill>
                <a:latin typeface="Arial" panose="020B0604020202020204" pitchFamily="34" charset="0"/>
                <a:cs typeface="Arial" panose="020B0604020202020204" pitchFamily="34" charset="0"/>
              </a:rPr>
              <a:t>During this same time period (1500-1800 A.D.) came the Missouri Indians.  The Missouri, </a:t>
            </a:r>
            <a:r>
              <a:rPr lang="en-US" sz="2800" dirty="0" err="1" smtClean="0">
                <a:solidFill>
                  <a:srgbClr val="FFFF99"/>
                </a:solidFill>
                <a:latin typeface="Arial" panose="020B0604020202020204" pitchFamily="34" charset="0"/>
                <a:cs typeface="Arial" panose="020B0604020202020204" pitchFamily="34" charset="0"/>
              </a:rPr>
              <a:t>Ioway</a:t>
            </a:r>
            <a:r>
              <a:rPr lang="en-US" sz="2800" dirty="0" smtClean="0">
                <a:solidFill>
                  <a:srgbClr val="FFFF99"/>
                </a:solidFill>
                <a:latin typeface="Arial" panose="020B0604020202020204" pitchFamily="34" charset="0"/>
                <a:cs typeface="Arial" panose="020B0604020202020204" pitchFamily="34" charset="0"/>
              </a:rPr>
              <a:t>, and Oto all developed from the same culture.  They came out of the Sioux culture.  Other tribes derived from the Algonquin culture.  They were the Fox, Sauk, Illinois, Shawnee, Kickapoo, and Delaware tribes.  The Missouri and Sauk tribes were enemies.  The name of the Missouri tribe came from the Fox and meant “Big Canoe people.”  The Fox and the Sauk were enemies with the Missouri and pretty well wiped out the Missouri.</a:t>
            </a:r>
          </a:p>
          <a:p>
            <a:endParaRPr lang="en-US" sz="2800" dirty="0">
              <a:solidFill>
                <a:srgbClr val="FFFF99"/>
              </a:solidFill>
              <a:latin typeface="Arial" panose="020B0604020202020204" pitchFamily="34" charset="0"/>
              <a:cs typeface="Arial" panose="020B0604020202020204" pitchFamily="34" charset="0"/>
            </a:endParaRPr>
          </a:p>
          <a:p>
            <a:r>
              <a:rPr lang="en-US" sz="2800" dirty="0" smtClean="0">
                <a:solidFill>
                  <a:srgbClr val="FFFF99"/>
                </a:solidFill>
                <a:latin typeface="Arial" panose="020B0604020202020204" pitchFamily="34" charset="0"/>
                <a:cs typeface="Arial" panose="020B0604020202020204" pitchFamily="34" charset="0"/>
              </a:rPr>
              <a:t>These tribes existed at the same time that white settlers began to enter Missouri.  Several of these groups would trade with the whites.</a:t>
            </a:r>
          </a:p>
        </p:txBody>
      </p:sp>
    </p:spTree>
    <p:extLst>
      <p:ext uri="{BB962C8B-B14F-4D97-AF65-F5344CB8AC3E}">
        <p14:creationId xmlns:p14="http://schemas.microsoft.com/office/powerpoint/2010/main" val="1614484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8305800" cy="4832092"/>
          </a:xfrm>
          <a:prstGeom prst="rect">
            <a:avLst/>
          </a:prstGeom>
          <a:noFill/>
        </p:spPr>
        <p:txBody>
          <a:bodyPr wrap="square" rtlCol="0">
            <a:spAutoFit/>
          </a:bodyPr>
          <a:lstStyle/>
          <a:p>
            <a:r>
              <a:rPr lang="en-US" sz="2800" dirty="0" smtClean="0">
                <a:solidFill>
                  <a:srgbClr val="FFFF99"/>
                </a:solidFill>
                <a:latin typeface="Arial" panose="020B0604020202020204" pitchFamily="34" charset="0"/>
                <a:cs typeface="Arial" panose="020B0604020202020204" pitchFamily="34" charset="0"/>
              </a:rPr>
              <a:t>Probably the most well-known tribe to be found in Missouri were the Osage Indians.  They existed from around 1600 A.D. to 1830 A.D.  The name “Osage” was a French abbreviated from of </a:t>
            </a:r>
            <a:r>
              <a:rPr lang="en-US" sz="2800" dirty="0" err="1" smtClean="0">
                <a:solidFill>
                  <a:srgbClr val="FFFF99"/>
                </a:solidFill>
                <a:latin typeface="Arial" panose="020B0604020202020204" pitchFamily="34" charset="0"/>
                <a:cs typeface="Arial" panose="020B0604020202020204" pitchFamily="34" charset="0"/>
              </a:rPr>
              <a:t>Wazhazhe</a:t>
            </a:r>
            <a:r>
              <a:rPr lang="en-US" sz="2800" dirty="0" smtClean="0">
                <a:solidFill>
                  <a:srgbClr val="FFFF99"/>
                </a:solidFill>
                <a:latin typeface="Arial" panose="020B0604020202020204" pitchFamily="34" charset="0"/>
                <a:cs typeface="Arial" panose="020B0604020202020204" pitchFamily="34" charset="0"/>
              </a:rPr>
              <a:t> or the “upstream people.”</a:t>
            </a:r>
          </a:p>
          <a:p>
            <a:endParaRPr lang="en-US" sz="2800" dirty="0">
              <a:solidFill>
                <a:srgbClr val="FFFF99"/>
              </a:solidFill>
              <a:latin typeface="Arial" panose="020B0604020202020204" pitchFamily="34" charset="0"/>
              <a:cs typeface="Arial" panose="020B0604020202020204" pitchFamily="34" charset="0"/>
            </a:endParaRPr>
          </a:p>
          <a:p>
            <a:r>
              <a:rPr lang="en-US" sz="2800" dirty="0" smtClean="0">
                <a:solidFill>
                  <a:srgbClr val="FFFF99"/>
                </a:solidFill>
                <a:latin typeface="Arial" panose="020B0604020202020204" pitchFamily="34" charset="0"/>
                <a:cs typeface="Arial" panose="020B0604020202020204" pitchFamily="34" charset="0"/>
              </a:rPr>
              <a:t>The Osage trades with French traders in the region and refrained from much conflict.  The Osage hunted the Ozark highlands and into the western plains.  They traded furs and salt for metal weapons and tools.</a:t>
            </a:r>
            <a:endParaRPr lang="en-US" sz="2800" dirty="0">
              <a:solidFill>
                <a:srgbClr val="FFFF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4484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57200"/>
            <a:ext cx="4166616" cy="5918489"/>
          </a:xfrm>
          <a:prstGeom prst="rect">
            <a:avLst/>
          </a:prstGeom>
        </p:spPr>
      </p:pic>
      <p:sp>
        <p:nvSpPr>
          <p:cNvPr id="3" name="TextBox 2"/>
          <p:cNvSpPr txBox="1"/>
          <p:nvPr/>
        </p:nvSpPr>
        <p:spPr>
          <a:xfrm>
            <a:off x="6172200" y="1143000"/>
            <a:ext cx="2514600" cy="523220"/>
          </a:xfrm>
          <a:prstGeom prst="rect">
            <a:avLst/>
          </a:prstGeom>
          <a:noFill/>
        </p:spPr>
        <p:txBody>
          <a:bodyPr wrap="square" rtlCol="0">
            <a:spAutoFit/>
          </a:bodyPr>
          <a:lstStyle/>
          <a:p>
            <a:r>
              <a:rPr lang="en-US" sz="2800" dirty="0" smtClean="0">
                <a:solidFill>
                  <a:srgbClr val="FFFF99"/>
                </a:solidFill>
              </a:rPr>
              <a:t>Osage warriors</a:t>
            </a:r>
            <a:endParaRPr lang="en-US" sz="2800" dirty="0">
              <a:solidFill>
                <a:srgbClr val="FFFF99"/>
              </a:solidFill>
            </a:endParaRPr>
          </a:p>
        </p:txBody>
      </p:sp>
    </p:spTree>
    <p:extLst>
      <p:ext uri="{BB962C8B-B14F-4D97-AF65-F5344CB8AC3E}">
        <p14:creationId xmlns:p14="http://schemas.microsoft.com/office/powerpoint/2010/main" val="1614484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610600" cy="3970318"/>
          </a:xfrm>
          <a:prstGeom prst="rect">
            <a:avLst/>
          </a:prstGeom>
          <a:noFill/>
        </p:spPr>
        <p:txBody>
          <a:bodyPr wrap="square" rtlCol="0">
            <a:spAutoFit/>
          </a:bodyPr>
          <a:lstStyle/>
          <a:p>
            <a:r>
              <a:rPr lang="en-US" sz="2800" dirty="0" smtClean="0">
                <a:solidFill>
                  <a:srgbClr val="FFFF99"/>
                </a:solidFill>
                <a:latin typeface="Arial" panose="020B0604020202020204" pitchFamily="34" charset="0"/>
                <a:cs typeface="Arial" panose="020B0604020202020204" pitchFamily="34" charset="0"/>
              </a:rPr>
              <a:t>The Osage were tall warriors, standing over six feet.  They could run sixty miles in a day and possess physical strength to put an arrow through a grown buffalo.  The men had bald heads except for a small knob of hair called a “</a:t>
            </a:r>
            <a:r>
              <a:rPr lang="en-US" sz="2800" dirty="0" err="1" smtClean="0">
                <a:solidFill>
                  <a:srgbClr val="FFFF99"/>
                </a:solidFill>
                <a:latin typeface="Arial" panose="020B0604020202020204" pitchFamily="34" charset="0"/>
                <a:cs typeface="Arial" panose="020B0604020202020204" pitchFamily="34" charset="0"/>
              </a:rPr>
              <a:t>scalplock</a:t>
            </a:r>
            <a:r>
              <a:rPr lang="en-US" sz="2800" dirty="0" smtClean="0">
                <a:solidFill>
                  <a:srgbClr val="FFFF99"/>
                </a:solidFill>
                <a:latin typeface="Arial" panose="020B0604020202020204" pitchFamily="34" charset="0"/>
                <a:cs typeface="Arial" panose="020B0604020202020204" pitchFamily="34" charset="0"/>
              </a:rPr>
              <a:t>.”  They decorated their bodies with paint, jewelry, and piercings. </a:t>
            </a:r>
          </a:p>
          <a:p>
            <a:r>
              <a:rPr lang="en-US" sz="2800" dirty="0" smtClean="0">
                <a:solidFill>
                  <a:srgbClr val="FFFF99"/>
                </a:solidFill>
                <a:latin typeface="Arial" panose="020B0604020202020204" pitchFamily="34" charset="0"/>
                <a:cs typeface="Arial" panose="020B0604020202020204" pitchFamily="34" charset="0"/>
              </a:rPr>
              <a:t>The Osage saw the Europeans as dirty and unkempt, due to the practice of growing facial hair.  They called the French “groundhogs” and “heavy eyebrows.”</a:t>
            </a:r>
            <a:endParaRPr lang="en-US" sz="2800" dirty="0">
              <a:solidFill>
                <a:srgbClr val="FFFF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4484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229600" cy="4832092"/>
          </a:xfrm>
          <a:prstGeom prst="rect">
            <a:avLst/>
          </a:prstGeom>
          <a:noFill/>
        </p:spPr>
        <p:txBody>
          <a:bodyPr wrap="square" rtlCol="0">
            <a:spAutoFit/>
          </a:bodyPr>
          <a:lstStyle/>
          <a:p>
            <a:r>
              <a:rPr lang="en-US" sz="2800" dirty="0" smtClean="0">
                <a:solidFill>
                  <a:srgbClr val="FFFF99"/>
                </a:solidFill>
                <a:latin typeface="Arial" panose="020B0604020202020204" pitchFamily="34" charset="0"/>
                <a:cs typeface="Arial" panose="020B0604020202020204" pitchFamily="34" charset="0"/>
              </a:rPr>
              <a:t>While the Osage existed with and interacted with the whites, they did not adapt to white ways.  There were many social misunderstandings between the two cultures.</a:t>
            </a:r>
          </a:p>
          <a:p>
            <a:endParaRPr lang="en-US" sz="2800" dirty="0">
              <a:solidFill>
                <a:srgbClr val="FFFF99"/>
              </a:solidFill>
              <a:latin typeface="Arial" panose="020B0604020202020204" pitchFamily="34" charset="0"/>
              <a:cs typeface="Arial" panose="020B0604020202020204" pitchFamily="34" charset="0"/>
            </a:endParaRPr>
          </a:p>
          <a:p>
            <a:r>
              <a:rPr lang="en-US" sz="2800" dirty="0" smtClean="0">
                <a:solidFill>
                  <a:srgbClr val="FFFF99"/>
                </a:solidFill>
                <a:latin typeface="Arial" panose="020B0604020202020204" pitchFamily="34" charset="0"/>
                <a:cs typeface="Arial" panose="020B0604020202020204" pitchFamily="34" charset="0"/>
              </a:rPr>
              <a:t>The early days of the 19</a:t>
            </a:r>
            <a:r>
              <a:rPr lang="en-US" sz="2800" baseline="30000" dirty="0" smtClean="0">
                <a:solidFill>
                  <a:srgbClr val="FFFF99"/>
                </a:solidFill>
                <a:latin typeface="Arial" panose="020B0604020202020204" pitchFamily="34" charset="0"/>
                <a:cs typeface="Arial" panose="020B0604020202020204" pitchFamily="34" charset="0"/>
              </a:rPr>
              <a:t>th</a:t>
            </a:r>
            <a:r>
              <a:rPr lang="en-US" sz="2800" dirty="0" smtClean="0">
                <a:solidFill>
                  <a:srgbClr val="FFFF99"/>
                </a:solidFill>
                <a:latin typeface="Arial" panose="020B0604020202020204" pitchFamily="34" charset="0"/>
                <a:cs typeface="Arial" panose="020B0604020202020204" pitchFamily="34" charset="0"/>
              </a:rPr>
              <a:t> century, before Missouri became a state found more than 6,000 Osage living in Missouri.  By 1808, they began to give up their land in region.  Nearly all of the Osage were gone from Missouri and relocated to the Indian Territory of Oklahoma by 1825.</a:t>
            </a:r>
            <a:endParaRPr lang="en-US" sz="2800" dirty="0">
              <a:solidFill>
                <a:srgbClr val="FFFF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4484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077200" cy="5262979"/>
          </a:xfrm>
          <a:prstGeom prst="rect">
            <a:avLst/>
          </a:prstGeom>
          <a:noFill/>
        </p:spPr>
        <p:txBody>
          <a:bodyPr wrap="square" rtlCol="0">
            <a:spAutoFit/>
          </a:bodyPr>
          <a:lstStyle/>
          <a:p>
            <a:r>
              <a:rPr lang="en-US" sz="2800" dirty="0" smtClean="0">
                <a:solidFill>
                  <a:srgbClr val="FFFF99"/>
                </a:solidFill>
                <a:latin typeface="Arial" panose="020B0604020202020204" pitchFamily="34" charset="0"/>
                <a:cs typeface="Arial" panose="020B0604020202020204" pitchFamily="34" charset="0"/>
              </a:rPr>
              <a:t>The focus of the whites in Missouri on gaining statehood made what Native Americans remaining in the area realize the seriousness of this situation.  Armed conflict would arise between the two cultures.</a:t>
            </a:r>
          </a:p>
          <a:p>
            <a:r>
              <a:rPr lang="en-US" sz="2800" dirty="0" smtClean="0">
                <a:solidFill>
                  <a:srgbClr val="FFFF99"/>
                </a:solidFill>
                <a:latin typeface="Arial" panose="020B0604020202020204" pitchFamily="34" charset="0"/>
                <a:cs typeface="Arial" panose="020B0604020202020204" pitchFamily="34" charset="0"/>
              </a:rPr>
              <a:t>In 1819 the </a:t>
            </a:r>
            <a:r>
              <a:rPr lang="en-US" sz="2800" dirty="0" err="1" smtClean="0">
                <a:solidFill>
                  <a:srgbClr val="FFFF99"/>
                </a:solidFill>
                <a:latin typeface="Arial" panose="020B0604020202020204" pitchFamily="34" charset="0"/>
                <a:cs typeface="Arial" panose="020B0604020202020204" pitchFamily="34" charset="0"/>
              </a:rPr>
              <a:t>Ioway</a:t>
            </a:r>
            <a:r>
              <a:rPr lang="en-US" sz="2800" dirty="0" smtClean="0">
                <a:solidFill>
                  <a:srgbClr val="FFFF99"/>
                </a:solidFill>
                <a:latin typeface="Arial" panose="020B0604020202020204" pitchFamily="34" charset="0"/>
                <a:cs typeface="Arial" panose="020B0604020202020204" pitchFamily="34" charset="0"/>
              </a:rPr>
              <a:t>, Fox, and Sauk tribes gave up land north of the Missouri River.  They had fought the whites during the War of 1812, siding with the British.  Many times these tribes would drop down into Missouri from Iowa and attack settlers.  Some of these skirmishes even occurred in Adair County.</a:t>
            </a:r>
            <a:endParaRPr lang="en-US" sz="2800" dirty="0">
              <a:solidFill>
                <a:srgbClr val="FFFF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4484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505485"/>
            <a:ext cx="4419600" cy="5469802"/>
          </a:xfrm>
          <a:prstGeom prst="rect">
            <a:avLst/>
          </a:prstGeom>
        </p:spPr>
      </p:pic>
      <p:sp>
        <p:nvSpPr>
          <p:cNvPr id="3" name="TextBox 2"/>
          <p:cNvSpPr txBox="1"/>
          <p:nvPr/>
        </p:nvSpPr>
        <p:spPr>
          <a:xfrm>
            <a:off x="1447800" y="6153045"/>
            <a:ext cx="6705600" cy="523220"/>
          </a:xfrm>
          <a:prstGeom prst="rect">
            <a:avLst/>
          </a:prstGeom>
          <a:noFill/>
        </p:spPr>
        <p:txBody>
          <a:bodyPr wrap="square" rtlCol="0">
            <a:spAutoFit/>
          </a:bodyPr>
          <a:lstStyle/>
          <a:p>
            <a:pPr algn="ctr"/>
            <a:r>
              <a:rPr lang="en-US" sz="2800" dirty="0" smtClean="0">
                <a:solidFill>
                  <a:srgbClr val="FFFF99"/>
                </a:solidFill>
              </a:rPr>
              <a:t>White Cloud of the </a:t>
            </a:r>
            <a:r>
              <a:rPr lang="en-US" sz="2800" dirty="0" err="1" smtClean="0">
                <a:solidFill>
                  <a:srgbClr val="FFFF99"/>
                </a:solidFill>
              </a:rPr>
              <a:t>Ioway</a:t>
            </a:r>
            <a:endParaRPr lang="en-US" sz="2800" dirty="0">
              <a:solidFill>
                <a:srgbClr val="FFFF99"/>
              </a:solidFill>
            </a:endParaRPr>
          </a:p>
        </p:txBody>
      </p:sp>
    </p:spTree>
    <p:extLst>
      <p:ext uri="{BB962C8B-B14F-4D97-AF65-F5344CB8AC3E}">
        <p14:creationId xmlns:p14="http://schemas.microsoft.com/office/powerpoint/2010/main" val="1614484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762000"/>
            <a:ext cx="3554555" cy="5246522"/>
          </a:xfrm>
          <a:prstGeom prst="rect">
            <a:avLst/>
          </a:prstGeom>
        </p:spPr>
      </p:pic>
      <p:sp>
        <p:nvSpPr>
          <p:cNvPr id="3" name="TextBox 2"/>
          <p:cNvSpPr txBox="1"/>
          <p:nvPr/>
        </p:nvSpPr>
        <p:spPr>
          <a:xfrm>
            <a:off x="457200" y="768927"/>
            <a:ext cx="3886200" cy="4893647"/>
          </a:xfrm>
          <a:prstGeom prst="rect">
            <a:avLst/>
          </a:prstGeom>
          <a:noFill/>
        </p:spPr>
        <p:txBody>
          <a:bodyPr wrap="square" rtlCol="0">
            <a:spAutoFit/>
          </a:bodyPr>
          <a:lstStyle/>
          <a:p>
            <a:r>
              <a:rPr lang="en-US" sz="2400" dirty="0" smtClean="0">
                <a:solidFill>
                  <a:srgbClr val="FFFF99"/>
                </a:solidFill>
                <a:latin typeface="Arial" panose="020B0604020202020204" pitchFamily="34" charset="0"/>
                <a:cs typeface="Arial" panose="020B0604020202020204" pitchFamily="34" charset="0"/>
              </a:rPr>
              <a:t>Black Hawk was a Sauk chieftain.  He led his people back into their original lands in Illinois in the early 1830s only to be forced back into Iowa.  These conflicts became known as the Black Hawk War.  Some of Black Hawk’s braves ventured out of Iowa into Missouri and even into Adair County to attack settlers.</a:t>
            </a:r>
            <a:endParaRPr lang="en-US" sz="2400" dirty="0">
              <a:solidFill>
                <a:srgbClr val="FFFF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4484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7309" y="457200"/>
            <a:ext cx="7620000" cy="5693866"/>
          </a:xfrm>
          <a:prstGeom prst="rect">
            <a:avLst/>
          </a:prstGeom>
          <a:noFill/>
        </p:spPr>
        <p:txBody>
          <a:bodyPr wrap="square" rtlCol="0">
            <a:spAutoFit/>
          </a:bodyPr>
          <a:lstStyle/>
          <a:p>
            <a:r>
              <a:rPr lang="en-US" sz="2800" dirty="0" smtClean="0">
                <a:solidFill>
                  <a:srgbClr val="FFFF99"/>
                </a:solidFill>
                <a:latin typeface="Arial" panose="020B0604020202020204" pitchFamily="34" charset="0"/>
                <a:cs typeface="Arial" panose="020B0604020202020204" pitchFamily="34" charset="0"/>
              </a:rPr>
              <a:t>As early as the last Ice Age, there have been humans in the area that we now call Missouri.</a:t>
            </a:r>
          </a:p>
          <a:p>
            <a:endParaRPr lang="en-US" sz="2800" dirty="0" smtClean="0">
              <a:solidFill>
                <a:srgbClr val="FFFF99"/>
              </a:solidFill>
              <a:latin typeface="Arial" panose="020B0604020202020204" pitchFamily="34" charset="0"/>
              <a:cs typeface="Arial" panose="020B0604020202020204" pitchFamily="34" charset="0"/>
            </a:endParaRPr>
          </a:p>
          <a:p>
            <a:r>
              <a:rPr lang="en-US" sz="2800" dirty="0" smtClean="0">
                <a:solidFill>
                  <a:srgbClr val="FFFF99"/>
                </a:solidFill>
                <a:latin typeface="Arial" panose="020B0604020202020204" pitchFamily="34" charset="0"/>
                <a:cs typeface="Arial" panose="020B0604020202020204" pitchFamily="34" charset="0"/>
              </a:rPr>
              <a:t>The “Early Hunter” period of civilization is considered from 12,000 to 8,000 B.C.</a:t>
            </a:r>
          </a:p>
          <a:p>
            <a:endParaRPr lang="en-US" sz="2800" dirty="0" smtClean="0">
              <a:solidFill>
                <a:srgbClr val="FFFF99"/>
              </a:solidFill>
              <a:latin typeface="Arial" panose="020B0604020202020204" pitchFamily="34" charset="0"/>
              <a:cs typeface="Arial" panose="020B0604020202020204" pitchFamily="34" charset="0"/>
            </a:endParaRPr>
          </a:p>
          <a:p>
            <a:r>
              <a:rPr lang="en-US" sz="2800" dirty="0" err="1" smtClean="0">
                <a:solidFill>
                  <a:srgbClr val="FFFF99"/>
                </a:solidFill>
                <a:latin typeface="Arial" panose="020B0604020202020204" pitchFamily="34" charset="0"/>
                <a:cs typeface="Arial" panose="020B0604020202020204" pitchFamily="34" charset="0"/>
              </a:rPr>
              <a:t>Flintlike</a:t>
            </a:r>
            <a:r>
              <a:rPr lang="en-US" sz="2800" dirty="0" smtClean="0">
                <a:solidFill>
                  <a:srgbClr val="FFFF99"/>
                </a:solidFill>
                <a:latin typeface="Arial" panose="020B0604020202020204" pitchFamily="34" charset="0"/>
                <a:cs typeface="Arial" panose="020B0604020202020204" pitchFamily="34" charset="0"/>
              </a:rPr>
              <a:t> spears, similar to those found at Clovis, New Mexico have been discovered at Mastodon State Park south of St. Louis.  This gives credence to the idea that the Clovis culture (believed to be the earliest culture in North America) had entered the central part of the continent.</a:t>
            </a:r>
            <a:endParaRPr lang="en-US" sz="2800" dirty="0">
              <a:solidFill>
                <a:srgbClr val="FFFF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4484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458200" cy="4832092"/>
          </a:xfrm>
          <a:prstGeom prst="rect">
            <a:avLst/>
          </a:prstGeom>
          <a:noFill/>
        </p:spPr>
        <p:txBody>
          <a:bodyPr wrap="square" rtlCol="0">
            <a:spAutoFit/>
          </a:bodyPr>
          <a:lstStyle/>
          <a:p>
            <a:r>
              <a:rPr lang="en-US" sz="2800" dirty="0" smtClean="0">
                <a:solidFill>
                  <a:srgbClr val="FFFF99"/>
                </a:solidFill>
                <a:latin typeface="Arial" panose="020B0604020202020204" pitchFamily="34" charset="0"/>
                <a:cs typeface="Arial" panose="020B0604020202020204" pitchFamily="34" charset="0"/>
              </a:rPr>
              <a:t>The forced relocation of the Cherokee and other tribes in the Southeast during the presidency of Andrew Jackson brought the last Native American culture to inhabit parts of Missouri.</a:t>
            </a:r>
          </a:p>
          <a:p>
            <a:endParaRPr lang="en-US" sz="2800" dirty="0">
              <a:solidFill>
                <a:srgbClr val="FFFF99"/>
              </a:solidFill>
              <a:latin typeface="Arial" panose="020B0604020202020204" pitchFamily="34" charset="0"/>
              <a:cs typeface="Arial" panose="020B0604020202020204" pitchFamily="34" charset="0"/>
            </a:endParaRPr>
          </a:p>
          <a:p>
            <a:r>
              <a:rPr lang="en-US" sz="2800" dirty="0" smtClean="0">
                <a:solidFill>
                  <a:srgbClr val="FFFF99"/>
                </a:solidFill>
                <a:latin typeface="Arial" panose="020B0604020202020204" pitchFamily="34" charset="0"/>
                <a:cs typeface="Arial" panose="020B0604020202020204" pitchFamily="34" charset="0"/>
              </a:rPr>
              <a:t>The Trail of Tears made its way through parts of southern Missouri and a few of these Cherokee would settle along the St. Francis River and other parts of the Ozarks.  There are still people living in this region who tell stories about their Cherokee ancestors.</a:t>
            </a:r>
            <a:endParaRPr lang="en-US" sz="2800" dirty="0">
              <a:solidFill>
                <a:srgbClr val="FFFF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4484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948" y="1143000"/>
            <a:ext cx="6480928" cy="4191000"/>
          </a:xfrm>
          <a:prstGeom prst="rect">
            <a:avLst/>
          </a:prstGeom>
        </p:spPr>
      </p:pic>
      <p:sp>
        <p:nvSpPr>
          <p:cNvPr id="3" name="TextBox 2"/>
          <p:cNvSpPr txBox="1"/>
          <p:nvPr/>
        </p:nvSpPr>
        <p:spPr>
          <a:xfrm>
            <a:off x="2057400" y="5867400"/>
            <a:ext cx="4419600" cy="523220"/>
          </a:xfrm>
          <a:prstGeom prst="rect">
            <a:avLst/>
          </a:prstGeom>
          <a:noFill/>
        </p:spPr>
        <p:txBody>
          <a:bodyPr wrap="square" rtlCol="0">
            <a:spAutoFit/>
          </a:bodyPr>
          <a:lstStyle/>
          <a:p>
            <a:pPr algn="ctr"/>
            <a:r>
              <a:rPr lang="en-US" sz="2800" dirty="0" smtClean="0">
                <a:solidFill>
                  <a:srgbClr val="FFFF99"/>
                </a:solidFill>
              </a:rPr>
              <a:t>Cherokee</a:t>
            </a:r>
            <a:endParaRPr lang="en-US" sz="2800" dirty="0">
              <a:solidFill>
                <a:srgbClr val="FFFF99"/>
              </a:solidFill>
            </a:endParaRPr>
          </a:p>
        </p:txBody>
      </p:sp>
    </p:spTree>
    <p:extLst>
      <p:ext uri="{BB962C8B-B14F-4D97-AF65-F5344CB8AC3E}">
        <p14:creationId xmlns:p14="http://schemas.microsoft.com/office/powerpoint/2010/main" val="1614484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4484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838200"/>
            <a:ext cx="7848600" cy="4401205"/>
          </a:xfrm>
          <a:prstGeom prst="rect">
            <a:avLst/>
          </a:prstGeom>
          <a:noFill/>
        </p:spPr>
        <p:txBody>
          <a:bodyPr wrap="square" rtlCol="0">
            <a:spAutoFit/>
          </a:bodyPr>
          <a:lstStyle/>
          <a:p>
            <a:r>
              <a:rPr lang="en-US" sz="2800" dirty="0" smtClean="0">
                <a:solidFill>
                  <a:srgbClr val="FFFF99"/>
                </a:solidFill>
                <a:latin typeface="Arial" panose="020B0604020202020204" pitchFamily="34" charset="0"/>
                <a:cs typeface="Arial" panose="020B0604020202020204" pitchFamily="34" charset="0"/>
              </a:rPr>
              <a:t>The “Archaic” period was the next period of civilizations in the area, from 8,000 to 500 B.C.</a:t>
            </a:r>
          </a:p>
          <a:p>
            <a:endParaRPr lang="en-US" sz="2800" dirty="0">
              <a:solidFill>
                <a:srgbClr val="FFFF99"/>
              </a:solidFill>
              <a:latin typeface="Arial" panose="020B0604020202020204" pitchFamily="34" charset="0"/>
              <a:cs typeface="Arial" panose="020B0604020202020204" pitchFamily="34" charset="0"/>
            </a:endParaRPr>
          </a:p>
          <a:p>
            <a:r>
              <a:rPr lang="en-US" sz="2800" dirty="0" smtClean="0">
                <a:solidFill>
                  <a:srgbClr val="FFFF99"/>
                </a:solidFill>
                <a:latin typeface="Arial" panose="020B0604020202020204" pitchFamily="34" charset="0"/>
                <a:cs typeface="Arial" panose="020B0604020202020204" pitchFamily="34" charset="0"/>
              </a:rPr>
              <a:t>These hunter-gatherers dwelt in caves in Missouri and stayed in areas longer than the nomadic Early Hunters.</a:t>
            </a:r>
          </a:p>
          <a:p>
            <a:endParaRPr lang="en-US" sz="2800" dirty="0">
              <a:solidFill>
                <a:srgbClr val="FFFF99"/>
              </a:solidFill>
              <a:latin typeface="Arial" panose="020B0604020202020204" pitchFamily="34" charset="0"/>
              <a:cs typeface="Arial" panose="020B0604020202020204" pitchFamily="34" charset="0"/>
            </a:endParaRPr>
          </a:p>
          <a:p>
            <a:r>
              <a:rPr lang="en-US" sz="2800" dirty="0" smtClean="0">
                <a:solidFill>
                  <a:srgbClr val="FFFF99"/>
                </a:solidFill>
                <a:latin typeface="Arial" panose="020B0604020202020204" pitchFamily="34" charset="0"/>
                <a:cs typeface="Arial" panose="020B0604020202020204" pitchFamily="34" charset="0"/>
              </a:rPr>
              <a:t>Graham Cave in Montgomery County was home to some of these peoples.  Others lived in the lowland areas of southeastern Missouri.</a:t>
            </a:r>
            <a:endParaRPr lang="en-US" sz="2800" dirty="0">
              <a:solidFill>
                <a:srgbClr val="FFFF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4484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33400"/>
            <a:ext cx="8305800" cy="5693866"/>
          </a:xfrm>
          <a:prstGeom prst="rect">
            <a:avLst/>
          </a:prstGeom>
          <a:noFill/>
        </p:spPr>
        <p:txBody>
          <a:bodyPr wrap="square" rtlCol="0">
            <a:spAutoFit/>
          </a:bodyPr>
          <a:lstStyle/>
          <a:p>
            <a:r>
              <a:rPr lang="en-US" sz="2800" dirty="0" smtClean="0">
                <a:solidFill>
                  <a:srgbClr val="FFFF99"/>
                </a:solidFill>
                <a:latin typeface="Arial" panose="020B0604020202020204" pitchFamily="34" charset="0"/>
                <a:cs typeface="Arial" panose="020B0604020202020204" pitchFamily="34" charset="0"/>
              </a:rPr>
              <a:t>We must remember that there is no clear cut chronological dividing points for any of these periods.  The Early Hunters transitioned into the Archaic period and the Archaic transitioned into the Woodland Period.</a:t>
            </a:r>
          </a:p>
          <a:p>
            <a:endParaRPr lang="en-US" sz="2800" dirty="0">
              <a:solidFill>
                <a:srgbClr val="FFFF99"/>
              </a:solidFill>
              <a:latin typeface="Arial" panose="020B0604020202020204" pitchFamily="34" charset="0"/>
              <a:cs typeface="Arial" panose="020B0604020202020204" pitchFamily="34" charset="0"/>
            </a:endParaRPr>
          </a:p>
          <a:p>
            <a:r>
              <a:rPr lang="en-US" sz="2800" dirty="0" smtClean="0">
                <a:solidFill>
                  <a:srgbClr val="FFFF99"/>
                </a:solidFill>
                <a:latin typeface="Arial" panose="020B0604020202020204" pitchFamily="34" charset="0"/>
                <a:cs typeface="Arial" panose="020B0604020202020204" pitchFamily="34" charset="0"/>
              </a:rPr>
              <a:t>The Woodland Period occurred from 1,000 B.C. to 900 A.D.  It was a time of significant development of pottery.  These peoples stayed even longer in one area and engaged in trade with other cultures.</a:t>
            </a:r>
          </a:p>
          <a:p>
            <a:endParaRPr lang="en-US" sz="2800" dirty="0">
              <a:solidFill>
                <a:srgbClr val="FFFF99"/>
              </a:solidFill>
              <a:latin typeface="Arial" panose="020B0604020202020204" pitchFamily="34" charset="0"/>
              <a:cs typeface="Arial" panose="020B0604020202020204" pitchFamily="34" charset="0"/>
            </a:endParaRPr>
          </a:p>
          <a:p>
            <a:r>
              <a:rPr lang="en-US" sz="2800" dirty="0" smtClean="0">
                <a:solidFill>
                  <a:srgbClr val="FFFF99"/>
                </a:solidFill>
                <a:latin typeface="Arial" panose="020B0604020202020204" pitchFamily="34" charset="0"/>
                <a:cs typeface="Arial" panose="020B0604020202020204" pitchFamily="34" charset="0"/>
              </a:rPr>
              <a:t>The Hopewell culture developed during the Woodland Period.</a:t>
            </a:r>
            <a:endParaRPr lang="en-US" sz="2800" dirty="0">
              <a:solidFill>
                <a:srgbClr val="FFFF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2885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600" y="985496"/>
            <a:ext cx="6982799" cy="4887007"/>
          </a:xfrm>
          <a:prstGeom prst="rect">
            <a:avLst/>
          </a:prstGeom>
        </p:spPr>
      </p:pic>
      <p:sp>
        <p:nvSpPr>
          <p:cNvPr id="3" name="TextBox 2"/>
          <p:cNvSpPr txBox="1"/>
          <p:nvPr/>
        </p:nvSpPr>
        <p:spPr>
          <a:xfrm>
            <a:off x="1828800" y="6172200"/>
            <a:ext cx="5105400" cy="461665"/>
          </a:xfrm>
          <a:prstGeom prst="rect">
            <a:avLst/>
          </a:prstGeom>
          <a:noFill/>
        </p:spPr>
        <p:txBody>
          <a:bodyPr wrap="square" rtlCol="0">
            <a:spAutoFit/>
          </a:bodyPr>
          <a:lstStyle/>
          <a:p>
            <a:pPr algn="ctr"/>
            <a:r>
              <a:rPr lang="en-US" sz="2400" dirty="0" smtClean="0">
                <a:solidFill>
                  <a:srgbClr val="FFFF99"/>
                </a:solidFill>
              </a:rPr>
              <a:t>Hopewell Indians</a:t>
            </a:r>
            <a:endParaRPr lang="en-US" sz="2400" dirty="0">
              <a:solidFill>
                <a:srgbClr val="FFFF99"/>
              </a:solidFill>
            </a:endParaRPr>
          </a:p>
        </p:txBody>
      </p:sp>
    </p:spTree>
    <p:extLst>
      <p:ext uri="{BB962C8B-B14F-4D97-AF65-F5344CB8AC3E}">
        <p14:creationId xmlns:p14="http://schemas.microsoft.com/office/powerpoint/2010/main" val="1614484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0"/>
            <a:ext cx="7696200" cy="3108543"/>
          </a:xfrm>
          <a:prstGeom prst="rect">
            <a:avLst/>
          </a:prstGeom>
          <a:noFill/>
        </p:spPr>
        <p:txBody>
          <a:bodyPr wrap="square" rtlCol="0">
            <a:spAutoFit/>
          </a:bodyPr>
          <a:lstStyle/>
          <a:p>
            <a:r>
              <a:rPr lang="en-US" sz="2800" dirty="0" smtClean="0">
                <a:solidFill>
                  <a:srgbClr val="FFFF99"/>
                </a:solidFill>
                <a:latin typeface="Arial" panose="020B0604020202020204" pitchFamily="34" charset="0"/>
                <a:cs typeface="Arial" panose="020B0604020202020204" pitchFamily="34" charset="0"/>
              </a:rPr>
              <a:t>The Hopewell Indians engaged in farming, growing corn or maize.  The made pottery and built large earthen mounds for celebrations and burial rites.  They lived predominantly in central Missouri, in the area of the Missouri and Kansas Rivers.</a:t>
            </a:r>
          </a:p>
          <a:p>
            <a:endParaRPr lang="en-US" sz="2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175" y="3657600"/>
            <a:ext cx="6267450" cy="2809861"/>
          </a:xfrm>
          <a:prstGeom prst="rect">
            <a:avLst/>
          </a:prstGeom>
        </p:spPr>
      </p:pic>
    </p:spTree>
    <p:extLst>
      <p:ext uri="{BB962C8B-B14F-4D97-AF65-F5344CB8AC3E}">
        <p14:creationId xmlns:p14="http://schemas.microsoft.com/office/powerpoint/2010/main" val="1614484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52400"/>
            <a:ext cx="8077200" cy="6555641"/>
          </a:xfrm>
          <a:prstGeom prst="rect">
            <a:avLst/>
          </a:prstGeom>
          <a:noFill/>
        </p:spPr>
        <p:txBody>
          <a:bodyPr wrap="square" rtlCol="0">
            <a:spAutoFit/>
          </a:bodyPr>
          <a:lstStyle/>
          <a:p>
            <a:r>
              <a:rPr lang="en-US" sz="2800" dirty="0" smtClean="0">
                <a:solidFill>
                  <a:srgbClr val="FFFF99"/>
                </a:solidFill>
                <a:latin typeface="Arial" panose="020B0604020202020204" pitchFamily="34" charset="0"/>
                <a:cs typeface="Arial" panose="020B0604020202020204" pitchFamily="34" charset="0"/>
              </a:rPr>
              <a:t>The Hopewell culture existed not only during the Woodland period but also the Mississippi period. There were four areas of Hopewell cultures in Missouri.</a:t>
            </a:r>
          </a:p>
          <a:p>
            <a:endParaRPr lang="en-US" sz="2800" dirty="0" smtClean="0">
              <a:solidFill>
                <a:srgbClr val="FFFF99"/>
              </a:solidFill>
              <a:latin typeface="Arial" panose="020B0604020202020204" pitchFamily="34" charset="0"/>
              <a:cs typeface="Arial" panose="020B0604020202020204" pitchFamily="34" charset="0"/>
            </a:endParaRPr>
          </a:p>
          <a:p>
            <a:endParaRPr lang="en-US" sz="2800" dirty="0">
              <a:solidFill>
                <a:srgbClr val="FFFF99"/>
              </a:solidFill>
              <a:latin typeface="Arial" panose="020B0604020202020204" pitchFamily="34" charset="0"/>
              <a:cs typeface="Arial" panose="020B0604020202020204" pitchFamily="34" charset="0"/>
            </a:endParaRPr>
          </a:p>
          <a:p>
            <a:endParaRPr lang="en-US" sz="2800" dirty="0" smtClean="0">
              <a:solidFill>
                <a:srgbClr val="FFFF99"/>
              </a:solidFill>
              <a:latin typeface="Arial" panose="020B0604020202020204" pitchFamily="34" charset="0"/>
              <a:cs typeface="Arial" panose="020B0604020202020204" pitchFamily="34" charset="0"/>
            </a:endParaRPr>
          </a:p>
          <a:p>
            <a:endParaRPr lang="en-US" sz="2800" dirty="0">
              <a:solidFill>
                <a:srgbClr val="FFFF99"/>
              </a:solidFill>
              <a:latin typeface="Arial" panose="020B0604020202020204" pitchFamily="34" charset="0"/>
              <a:cs typeface="Arial" panose="020B0604020202020204" pitchFamily="34" charset="0"/>
            </a:endParaRPr>
          </a:p>
          <a:p>
            <a:endParaRPr lang="en-US" sz="2800" dirty="0" smtClean="0">
              <a:solidFill>
                <a:srgbClr val="FFFF99"/>
              </a:solidFill>
              <a:latin typeface="Arial" panose="020B0604020202020204" pitchFamily="34" charset="0"/>
              <a:cs typeface="Arial" panose="020B0604020202020204" pitchFamily="34" charset="0"/>
            </a:endParaRPr>
          </a:p>
          <a:p>
            <a:endParaRPr lang="en-US" sz="2800" dirty="0">
              <a:solidFill>
                <a:srgbClr val="FFFF99"/>
              </a:solidFill>
              <a:latin typeface="Arial" panose="020B0604020202020204" pitchFamily="34" charset="0"/>
              <a:cs typeface="Arial" panose="020B0604020202020204" pitchFamily="34" charset="0"/>
            </a:endParaRPr>
          </a:p>
          <a:p>
            <a:endParaRPr lang="en-US" sz="2800" dirty="0" smtClean="0">
              <a:solidFill>
                <a:srgbClr val="FFFF99"/>
              </a:solidFill>
              <a:latin typeface="Arial" panose="020B0604020202020204" pitchFamily="34" charset="0"/>
              <a:cs typeface="Arial" panose="020B0604020202020204" pitchFamily="34" charset="0"/>
            </a:endParaRPr>
          </a:p>
          <a:p>
            <a:r>
              <a:rPr lang="en-US" sz="2800" dirty="0" smtClean="0">
                <a:solidFill>
                  <a:srgbClr val="FFFF99"/>
                </a:solidFill>
                <a:latin typeface="Arial" panose="020B0604020202020204" pitchFamily="34" charset="0"/>
                <a:cs typeface="Arial" panose="020B0604020202020204" pitchFamily="34" charset="0"/>
              </a:rPr>
              <a:t>The Mississippi period lasted from around 900 A.D. to 1500 A.D.  It was the timeframe of the development of the Cahokia culture along the Mississippi River area.</a:t>
            </a:r>
            <a:endParaRPr lang="en-US" sz="2800" dirty="0">
              <a:solidFill>
                <a:srgbClr val="FFFF99"/>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905000"/>
            <a:ext cx="3933825" cy="2723895"/>
          </a:xfrm>
          <a:prstGeom prst="rect">
            <a:avLst/>
          </a:prstGeom>
        </p:spPr>
      </p:pic>
    </p:spTree>
    <p:extLst>
      <p:ext uri="{BB962C8B-B14F-4D97-AF65-F5344CB8AC3E}">
        <p14:creationId xmlns:p14="http://schemas.microsoft.com/office/powerpoint/2010/main" val="1614484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8001000" cy="3970318"/>
          </a:xfrm>
          <a:prstGeom prst="rect">
            <a:avLst/>
          </a:prstGeom>
          <a:noFill/>
        </p:spPr>
        <p:txBody>
          <a:bodyPr wrap="square" rtlCol="0">
            <a:spAutoFit/>
          </a:bodyPr>
          <a:lstStyle/>
          <a:p>
            <a:r>
              <a:rPr lang="en-US" sz="2800" dirty="0" smtClean="0">
                <a:solidFill>
                  <a:srgbClr val="FFFF99"/>
                </a:solidFill>
                <a:latin typeface="Arial" panose="020B0604020202020204" pitchFamily="34" charset="0"/>
                <a:cs typeface="Arial" panose="020B0604020202020204" pitchFamily="34" charset="0"/>
              </a:rPr>
              <a:t>The Cahokia tribe grew in the area to the east of what is now St. Louis.  They were part of the Mound Builders culture.  While earlier cultures had built some earthen mounds, it was the Cahokia culture that has the strongest connection with this practice.  The largest settlement of Mound Builders was at Cahokia and it was known as the center of their civilization.</a:t>
            </a:r>
            <a:endParaRPr lang="en-US" sz="2800" dirty="0">
              <a:solidFill>
                <a:srgbClr val="FFFF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4484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8763000" cy="4832092"/>
          </a:xfrm>
          <a:prstGeom prst="rect">
            <a:avLst/>
          </a:prstGeom>
          <a:noFill/>
        </p:spPr>
        <p:txBody>
          <a:bodyPr wrap="square" rtlCol="0">
            <a:spAutoFit/>
          </a:bodyPr>
          <a:lstStyle/>
          <a:p>
            <a:r>
              <a:rPr lang="en-US" sz="2800" dirty="0" err="1" smtClean="0">
                <a:solidFill>
                  <a:srgbClr val="FFFF99"/>
                </a:solidFill>
                <a:latin typeface="Arial" panose="020B0604020202020204" pitchFamily="34" charset="0"/>
                <a:cs typeface="Arial" panose="020B0604020202020204" pitchFamily="34" charset="0"/>
              </a:rPr>
              <a:t>Cahokians</a:t>
            </a:r>
            <a:r>
              <a:rPr lang="en-US" sz="2800" dirty="0" smtClean="0">
                <a:solidFill>
                  <a:srgbClr val="FFFF99"/>
                </a:solidFill>
                <a:latin typeface="Arial" panose="020B0604020202020204" pitchFamily="34" charset="0"/>
                <a:cs typeface="Arial" panose="020B0604020202020204" pitchFamily="34" charset="0"/>
              </a:rPr>
              <a:t> had large farms in the river valleys and traded salt, pottery, tools, and jewelry with other tribes.  The established “colonies” in other locations as far west as Kansas City and south into northern Arkansas.  They lived in square or rectangular wood frame dwellings covered with thatched roofs.</a:t>
            </a:r>
          </a:p>
          <a:p>
            <a:endParaRPr lang="en-US" sz="2800" dirty="0">
              <a:solidFill>
                <a:srgbClr val="FFFF99"/>
              </a:solidFill>
              <a:latin typeface="Arial" panose="020B0604020202020204" pitchFamily="34" charset="0"/>
              <a:cs typeface="Arial" panose="020B0604020202020204" pitchFamily="34" charset="0"/>
            </a:endParaRPr>
          </a:p>
          <a:p>
            <a:r>
              <a:rPr lang="en-US" sz="2800" dirty="0" smtClean="0">
                <a:solidFill>
                  <a:srgbClr val="FFFF99"/>
                </a:solidFill>
                <a:latin typeface="Arial" panose="020B0604020202020204" pitchFamily="34" charset="0"/>
                <a:cs typeface="Arial" panose="020B0604020202020204" pitchFamily="34" charset="0"/>
              </a:rPr>
              <a:t>While </a:t>
            </a:r>
            <a:r>
              <a:rPr lang="en-US" sz="2800" dirty="0" err="1" smtClean="0">
                <a:solidFill>
                  <a:srgbClr val="FFFF99"/>
                </a:solidFill>
                <a:latin typeface="Arial" panose="020B0604020202020204" pitchFamily="34" charset="0"/>
                <a:cs typeface="Arial" panose="020B0604020202020204" pitchFamily="34" charset="0"/>
              </a:rPr>
              <a:t>deSoto’s</a:t>
            </a:r>
            <a:r>
              <a:rPr lang="en-US" sz="2800" dirty="0" smtClean="0">
                <a:solidFill>
                  <a:srgbClr val="FFFF99"/>
                </a:solidFill>
                <a:latin typeface="Arial" panose="020B0604020202020204" pitchFamily="34" charset="0"/>
                <a:cs typeface="Arial" panose="020B0604020202020204" pitchFamily="34" charset="0"/>
              </a:rPr>
              <a:t> men made mention of a thriving civilization, the </a:t>
            </a:r>
            <a:r>
              <a:rPr lang="en-US" sz="2800" dirty="0" err="1" smtClean="0">
                <a:solidFill>
                  <a:srgbClr val="FFFF99"/>
                </a:solidFill>
                <a:latin typeface="Arial" panose="020B0604020202020204" pitchFamily="34" charset="0"/>
                <a:cs typeface="Arial" panose="020B0604020202020204" pitchFamily="34" charset="0"/>
              </a:rPr>
              <a:t>Cahokians</a:t>
            </a:r>
            <a:r>
              <a:rPr lang="en-US" sz="2800" dirty="0" smtClean="0">
                <a:solidFill>
                  <a:srgbClr val="FFFF99"/>
                </a:solidFill>
                <a:latin typeface="Arial" panose="020B0604020202020204" pitchFamily="34" charset="0"/>
                <a:cs typeface="Arial" panose="020B0604020202020204" pitchFamily="34" charset="0"/>
              </a:rPr>
              <a:t> were all but gone by the time Marquette and Joliet traveled the Mississippi in 1673.</a:t>
            </a:r>
            <a:endParaRPr lang="en-US" sz="2800" dirty="0">
              <a:solidFill>
                <a:srgbClr val="FFFF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4484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1241</Words>
  <Application>Microsoft Office PowerPoint</Application>
  <PresentationFormat>On-screen Show (4:3)</PresentationFormat>
  <Paragraphs>60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Sullivan</dc:creator>
  <cp:lastModifiedBy>Dan Sullivan</cp:lastModifiedBy>
  <cp:revision>12</cp:revision>
  <dcterms:created xsi:type="dcterms:W3CDTF">2015-09-23T06:09:28Z</dcterms:created>
  <dcterms:modified xsi:type="dcterms:W3CDTF">2015-09-23T08:20:58Z</dcterms:modified>
</cp:coreProperties>
</file>