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0"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261" r:id="rId82"/>
    <p:sldId id="26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37DA8-A0E0-4A62-930B-5302992CC0D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90529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37DA8-A0E0-4A62-930B-5302992CC0D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7517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37DA8-A0E0-4A62-930B-5302992CC0D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34879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37DA8-A0E0-4A62-930B-5302992CC0D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58890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37DA8-A0E0-4A62-930B-5302992CC0DF}"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83332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37DA8-A0E0-4A62-930B-5302992CC0D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168673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37DA8-A0E0-4A62-930B-5302992CC0DF}"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46554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37DA8-A0E0-4A62-930B-5302992CC0DF}"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111191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37DA8-A0E0-4A62-930B-5302992CC0DF}"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312471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37DA8-A0E0-4A62-930B-5302992CC0D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9313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37DA8-A0E0-4A62-930B-5302992CC0DF}"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6A90-4B5D-4FB4-B4AC-DC9F7A48EA09}" type="slidenum">
              <a:rPr lang="en-US" smtClean="0"/>
              <a:t>‹#›</a:t>
            </a:fld>
            <a:endParaRPr lang="en-US"/>
          </a:p>
        </p:txBody>
      </p:sp>
    </p:spTree>
    <p:extLst>
      <p:ext uri="{BB962C8B-B14F-4D97-AF65-F5344CB8AC3E}">
        <p14:creationId xmlns:p14="http://schemas.microsoft.com/office/powerpoint/2010/main" val="203938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37DA8-A0E0-4A62-930B-5302992CC0DF}" type="datetimeFigureOut">
              <a:rPr lang="en-US" smtClean="0"/>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D6A90-4B5D-4FB4-B4AC-DC9F7A48EA09}" type="slidenum">
              <a:rPr lang="en-US" smtClean="0"/>
              <a:t>‹#›</a:t>
            </a:fld>
            <a:endParaRPr lang="en-US"/>
          </a:p>
        </p:txBody>
      </p:sp>
    </p:spTree>
    <p:extLst>
      <p:ext uri="{BB962C8B-B14F-4D97-AF65-F5344CB8AC3E}">
        <p14:creationId xmlns:p14="http://schemas.microsoft.com/office/powerpoint/2010/main" val="22034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0"/>
            <a:ext cx="8077200" cy="3785652"/>
          </a:xfrm>
          <a:prstGeom prst="rect">
            <a:avLst/>
          </a:prstGeom>
          <a:noFill/>
        </p:spPr>
        <p:txBody>
          <a:bodyPr wrap="square" rtlCol="0">
            <a:spAutoFit/>
          </a:bodyPr>
          <a:lstStyle/>
          <a:p>
            <a:pPr algn="ctr"/>
            <a:r>
              <a:rPr lang="en-US" sz="8000" dirty="0" smtClean="0">
                <a:latin typeface="Berlin Sans FB Demi" panose="020E0802020502020306" pitchFamily="34" charset="0"/>
              </a:rPr>
              <a:t>Missouri History</a:t>
            </a:r>
          </a:p>
          <a:p>
            <a:pPr algn="ctr"/>
            <a:r>
              <a:rPr lang="en-US" sz="8000" dirty="0" smtClean="0">
                <a:latin typeface="Berlin Sans FB Demi" panose="020E0802020502020306" pitchFamily="34" charset="0"/>
              </a:rPr>
              <a:t>Using Google Maps</a:t>
            </a:r>
            <a:endParaRPr lang="en-US" sz="8000" dirty="0">
              <a:latin typeface="Berlin Sans FB Demi" panose="020E0802020502020306" pitchFamily="34" charset="0"/>
            </a:endParaRPr>
          </a:p>
        </p:txBody>
      </p:sp>
    </p:spTree>
    <p:extLst>
      <p:ext uri="{BB962C8B-B14F-4D97-AF65-F5344CB8AC3E}">
        <p14:creationId xmlns:p14="http://schemas.microsoft.com/office/powerpoint/2010/main" val="368520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smtClean="0">
                <a:solidFill>
                  <a:srgbClr val="7B9899"/>
                </a:solidFill>
              </a:rPr>
              <a:t>Introduction</a:t>
            </a:r>
            <a:endParaRPr lang="en-US" altLang="en-US" smtClean="0">
              <a:solidFill>
                <a:srgbClr val="7B9899"/>
              </a:solidFill>
            </a:endParaRPr>
          </a:p>
        </p:txBody>
      </p:sp>
      <p:sp>
        <p:nvSpPr>
          <p:cNvPr id="15363" name="Content Placeholder 2"/>
          <p:cNvSpPr>
            <a:spLocks noGrp="1"/>
          </p:cNvSpPr>
          <p:nvPr>
            <p:ph sz="quarter" idx="1"/>
          </p:nvPr>
        </p:nvSpPr>
        <p:spPr>
          <a:xfrm>
            <a:off x="301625" y="1527175"/>
            <a:ext cx="8504238" cy="4572000"/>
          </a:xfrm>
          <a:solidFill>
            <a:srgbClr val="F2F2F2"/>
          </a:solidFill>
        </p:spPr>
        <p:txBody>
          <a:bodyPr>
            <a:normAutofit fontScale="92500" lnSpcReduction="10000"/>
          </a:bodyPr>
          <a:lstStyle/>
          <a:p>
            <a:pPr eaLnBrk="1" hangingPunct="1"/>
            <a:r>
              <a:rPr lang="en-US" altLang="en-US" dirty="0" smtClean="0"/>
              <a:t>July 5, 1861</a:t>
            </a:r>
          </a:p>
          <a:p>
            <a:pPr eaLnBrk="1" hangingPunct="1"/>
            <a:r>
              <a:rPr lang="en-US" altLang="en-US" dirty="0" smtClean="0"/>
              <a:t>Union Commander:  Franz Sigel</a:t>
            </a:r>
          </a:p>
          <a:p>
            <a:pPr eaLnBrk="1" hangingPunct="1"/>
            <a:r>
              <a:rPr lang="en-US" altLang="en-US" dirty="0" smtClean="0"/>
              <a:t>Confederate Commander:  Gov. </a:t>
            </a:r>
            <a:r>
              <a:rPr lang="en-US" altLang="en-US" dirty="0" smtClean="0"/>
              <a:t>Claiborne </a:t>
            </a:r>
            <a:r>
              <a:rPr lang="en-US" altLang="en-US" dirty="0" smtClean="0"/>
              <a:t>Jackson</a:t>
            </a:r>
          </a:p>
          <a:p>
            <a:pPr eaLnBrk="1" hangingPunct="1"/>
            <a:r>
              <a:rPr lang="en-US" altLang="en-US" dirty="0" smtClean="0"/>
              <a:t>Estimated Casualties:  244  (US: 44  Con:  200)</a:t>
            </a:r>
          </a:p>
          <a:p>
            <a:pPr eaLnBrk="1" hangingPunct="1"/>
            <a:r>
              <a:rPr lang="en-US" altLang="en-US" dirty="0" smtClean="0"/>
              <a:t>Campaign:  Operations to Control Missouri</a:t>
            </a:r>
          </a:p>
          <a:p>
            <a:pPr eaLnBrk="1" hangingPunct="1"/>
            <a:endParaRPr lang="en-US" altLang="en-US" dirty="0" smtClean="0"/>
          </a:p>
          <a:p>
            <a:pPr algn="ctr" eaLnBrk="1" hangingPunct="1">
              <a:buFont typeface="Wingdings 2" pitchFamily="18" charset="2"/>
              <a:buNone/>
            </a:pPr>
            <a:r>
              <a:rPr lang="en-US" altLang="en-US" dirty="0" smtClean="0"/>
              <a:t>“Battle had little meaning, but pro-Southern elements in Missouri championed their first victory.”</a:t>
            </a:r>
          </a:p>
          <a:p>
            <a:pPr eaLnBrk="1" hangingPunct="1"/>
            <a:endParaRPr lang="en-US" altLang="en-US" dirty="0" smtClean="0"/>
          </a:p>
        </p:txBody>
      </p:sp>
      <p:sp>
        <p:nvSpPr>
          <p:cNvPr id="15364" name="TextBox 3"/>
          <p:cNvSpPr txBox="1">
            <a:spLocks noChangeArrowheads="1"/>
          </p:cNvSpPr>
          <p:nvPr/>
        </p:nvSpPr>
        <p:spPr bwMode="auto">
          <a:xfrm>
            <a:off x="381000" y="5867400"/>
            <a:ext cx="830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100"/>
              <a:t>The American Battlefield Protection Program, "Carthage". The American Battlefield Protection Program. March 23, 2010 &lt;http://www.nps.gov/history/hps/abpp//battles/mo002.htm&gt;.</a:t>
            </a:r>
          </a:p>
        </p:txBody>
      </p:sp>
    </p:spTree>
    <p:extLst>
      <p:ext uri="{BB962C8B-B14F-4D97-AF65-F5344CB8AC3E}">
        <p14:creationId xmlns:p14="http://schemas.microsoft.com/office/powerpoint/2010/main" val="215097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solidFill>
                  <a:srgbClr val="7B9899"/>
                </a:solidFill>
              </a:rPr>
              <a:t>Quick Pre-battle Overview</a:t>
            </a:r>
          </a:p>
        </p:txBody>
      </p:sp>
      <p:sp>
        <p:nvSpPr>
          <p:cNvPr id="16387" name="Content Placeholder 2"/>
          <p:cNvSpPr>
            <a:spLocks noGrp="1"/>
          </p:cNvSpPr>
          <p:nvPr>
            <p:ph sz="quarter" idx="1"/>
          </p:nvPr>
        </p:nvSpPr>
        <p:spPr>
          <a:xfrm>
            <a:off x="301625" y="1527175"/>
            <a:ext cx="8504238" cy="4572000"/>
          </a:xfrm>
          <a:solidFill>
            <a:srgbClr val="F2F2F2"/>
          </a:solidFill>
        </p:spPr>
        <p:txBody>
          <a:bodyPr>
            <a:normAutofit fontScale="92500" lnSpcReduction="10000"/>
          </a:bodyPr>
          <a:lstStyle/>
          <a:p>
            <a:pPr eaLnBrk="1" hangingPunct="1"/>
            <a:r>
              <a:rPr lang="en-US" altLang="en-US" dirty="0" smtClean="0"/>
              <a:t>Union General Nathaniel Lyon chased Confederate Governor Jackson from Jefferson City and from Boonville, and pursued them.</a:t>
            </a:r>
          </a:p>
          <a:p>
            <a:pPr eaLnBrk="1" hangingPunct="1"/>
            <a:r>
              <a:rPr lang="en-US" altLang="en-US" dirty="0" smtClean="0"/>
              <a:t>Col. Franz Sigel led another force of about 1,000 into southwest Missouri in search of the governor and his loyal troops. </a:t>
            </a:r>
          </a:p>
          <a:p>
            <a:pPr eaLnBrk="1" hangingPunct="1"/>
            <a:r>
              <a:rPr lang="en-US" altLang="en-US" dirty="0" smtClean="0"/>
              <a:t>Upon learning that Sigel had encamped at Carthage, on the night of July 4, Jackson took command of the troops with him and formulated a plan to attack the much smaller Union force. </a:t>
            </a:r>
          </a:p>
        </p:txBody>
      </p:sp>
      <p:sp>
        <p:nvSpPr>
          <p:cNvPr id="16388" name="Rectangle 3"/>
          <p:cNvSpPr>
            <a:spLocks noChangeArrowheads="1"/>
          </p:cNvSpPr>
          <p:nvPr/>
        </p:nvSpPr>
        <p:spPr bwMode="auto">
          <a:xfrm>
            <a:off x="304800" y="5980113"/>
            <a:ext cx="838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100"/>
              <a:t>The American Battlefield Protection Program, "Carthage". The American Battlefield Protection Program. March 23, 2010 &lt;http://www.nps.gov/history/hps/abpp//battles/mo002.htm&gt;.</a:t>
            </a:r>
          </a:p>
        </p:txBody>
      </p:sp>
    </p:spTree>
    <p:extLst>
      <p:ext uri="{BB962C8B-B14F-4D97-AF65-F5344CB8AC3E}">
        <p14:creationId xmlns:p14="http://schemas.microsoft.com/office/powerpoint/2010/main" val="197355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solidFill>
                  <a:srgbClr val="7B9899"/>
                </a:solidFill>
              </a:rPr>
              <a:t>Weather Roles</a:t>
            </a:r>
          </a:p>
        </p:txBody>
      </p:sp>
      <p:sp>
        <p:nvSpPr>
          <p:cNvPr id="17411" name="Content Placeholder 2"/>
          <p:cNvSpPr>
            <a:spLocks noGrp="1"/>
          </p:cNvSpPr>
          <p:nvPr>
            <p:ph sz="quarter" idx="1"/>
          </p:nvPr>
        </p:nvSpPr>
        <p:spPr>
          <a:xfrm>
            <a:off x="301625" y="1527175"/>
            <a:ext cx="8504238" cy="4572000"/>
          </a:xfrm>
          <a:solidFill>
            <a:srgbClr val="F2F2F2"/>
          </a:solidFill>
        </p:spPr>
        <p:txBody>
          <a:bodyPr>
            <a:normAutofit lnSpcReduction="10000"/>
          </a:bodyPr>
          <a:lstStyle/>
          <a:p>
            <a:pPr eaLnBrk="1" hangingPunct="1"/>
            <a:r>
              <a:rPr lang="en-US" altLang="en-US" dirty="0" smtClean="0"/>
              <a:t>After Boonville victory, Lyons planned to vacate Boonville by the 26</a:t>
            </a:r>
            <a:r>
              <a:rPr lang="en-US" altLang="en-US" baseline="30000" dirty="0" smtClean="0"/>
              <a:t>th</a:t>
            </a:r>
            <a:r>
              <a:rPr lang="en-US" altLang="en-US" dirty="0" smtClean="0"/>
              <a:t> of June; however, heavy rains and supply problems stalled efforts.  </a:t>
            </a:r>
          </a:p>
          <a:p>
            <a:pPr eaLnBrk="1" hangingPunct="1"/>
            <a:r>
              <a:rPr lang="en-US" altLang="en-US" dirty="0" smtClean="0"/>
              <a:t>June 29</a:t>
            </a:r>
            <a:r>
              <a:rPr lang="en-US" altLang="en-US" baseline="30000" dirty="0" smtClean="0"/>
              <a:t>th</a:t>
            </a:r>
            <a:r>
              <a:rPr lang="en-US" altLang="en-US" dirty="0" smtClean="0"/>
              <a:t>, rain continued to pour down, again pushing back Lyon’s departure.  </a:t>
            </a:r>
          </a:p>
          <a:p>
            <a:pPr eaLnBrk="1" hangingPunct="1"/>
            <a:endParaRPr lang="en-US" altLang="en-US" dirty="0" smtClean="0"/>
          </a:p>
          <a:p>
            <a:pPr algn="ctr" eaLnBrk="1" hangingPunct="1">
              <a:buFont typeface="Wingdings 2" pitchFamily="18" charset="2"/>
              <a:buNone/>
            </a:pPr>
            <a:r>
              <a:rPr lang="en-US" altLang="en-US" dirty="0" smtClean="0"/>
              <a:t>As a result, Lyon was unable to begin his push against the State Guard (Confederates) until July 3</a:t>
            </a:r>
            <a:r>
              <a:rPr lang="en-US" altLang="en-US" baseline="30000" dirty="0" smtClean="0"/>
              <a:t>rd</a:t>
            </a:r>
            <a:r>
              <a:rPr lang="en-US" altLang="en-US" dirty="0" smtClean="0"/>
              <a:t>.  </a:t>
            </a:r>
          </a:p>
        </p:txBody>
      </p:sp>
    </p:spTree>
    <p:extLst>
      <p:ext uri="{BB962C8B-B14F-4D97-AF65-F5344CB8AC3E}">
        <p14:creationId xmlns:p14="http://schemas.microsoft.com/office/powerpoint/2010/main" val="159187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solidFill>
                  <a:srgbClr val="7B9899"/>
                </a:solidFill>
              </a:rPr>
              <a:t>Weather Roles</a:t>
            </a:r>
          </a:p>
        </p:txBody>
      </p:sp>
      <p:sp>
        <p:nvSpPr>
          <p:cNvPr id="18435" name="Content Placeholder 2"/>
          <p:cNvSpPr>
            <a:spLocks noGrp="1"/>
          </p:cNvSpPr>
          <p:nvPr>
            <p:ph sz="quarter" idx="1"/>
          </p:nvPr>
        </p:nvSpPr>
        <p:spPr>
          <a:xfrm>
            <a:off x="301625" y="1527175"/>
            <a:ext cx="8504238" cy="4572000"/>
          </a:xfrm>
          <a:solidFill>
            <a:srgbClr val="F2F2F2"/>
          </a:solidFill>
        </p:spPr>
        <p:txBody>
          <a:bodyPr>
            <a:normAutofit lnSpcReduction="10000"/>
          </a:bodyPr>
          <a:lstStyle/>
          <a:p>
            <a:pPr eaLnBrk="1" hangingPunct="1"/>
            <a:r>
              <a:rPr lang="en-US" altLang="en-US" dirty="0" smtClean="0"/>
              <a:t>On the Confederate side, the retreat ran into a “blinding” thunderstorm on July 3</a:t>
            </a:r>
            <a:r>
              <a:rPr lang="en-US" altLang="en-US" baseline="30000" dirty="0" smtClean="0"/>
              <a:t>rd</a:t>
            </a:r>
            <a:r>
              <a:rPr lang="en-US" altLang="en-US" dirty="0" smtClean="0"/>
              <a:t> when the troops united south of Lamar.  </a:t>
            </a:r>
          </a:p>
          <a:p>
            <a:pPr eaLnBrk="1" hangingPunct="1"/>
            <a:r>
              <a:rPr lang="en-US" altLang="en-US" dirty="0" smtClean="0"/>
              <a:t>“Torrential rains wreaked havoc with every attempt to train and drill the troops… Much of the gunpowder was soaked by the rain.”  </a:t>
            </a:r>
          </a:p>
          <a:p>
            <a:pPr eaLnBrk="1" hangingPunct="1"/>
            <a:endParaRPr lang="en-US" altLang="en-US" dirty="0" smtClean="0"/>
          </a:p>
          <a:p>
            <a:pPr algn="ctr" eaLnBrk="1" hangingPunct="1">
              <a:buFont typeface="Wingdings 2" pitchFamily="18" charset="2"/>
              <a:buNone/>
            </a:pPr>
            <a:r>
              <a:rPr lang="en-US" altLang="en-US" dirty="0" smtClean="0"/>
              <a:t>This situation created chaos for artillery and training before the conflict.  </a:t>
            </a:r>
          </a:p>
        </p:txBody>
      </p:sp>
    </p:spTree>
    <p:extLst>
      <p:ext uri="{BB962C8B-B14F-4D97-AF65-F5344CB8AC3E}">
        <p14:creationId xmlns:p14="http://schemas.microsoft.com/office/powerpoint/2010/main" val="358990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solidFill>
                  <a:srgbClr val="7B9899"/>
                </a:solidFill>
              </a:rPr>
              <a:t>Weather Roles	</a:t>
            </a:r>
          </a:p>
        </p:txBody>
      </p:sp>
      <p:sp>
        <p:nvSpPr>
          <p:cNvPr id="19459" name="Content Placeholder 2"/>
          <p:cNvSpPr>
            <a:spLocks noGrp="1"/>
          </p:cNvSpPr>
          <p:nvPr>
            <p:ph sz="quarter" idx="1"/>
          </p:nvPr>
        </p:nvSpPr>
        <p:spPr>
          <a:xfrm>
            <a:off x="301625" y="1527175"/>
            <a:ext cx="8504238" cy="4572000"/>
          </a:xfrm>
          <a:solidFill>
            <a:srgbClr val="F2F2F2"/>
          </a:solidFill>
        </p:spPr>
        <p:txBody>
          <a:bodyPr>
            <a:normAutofit lnSpcReduction="10000"/>
          </a:bodyPr>
          <a:lstStyle/>
          <a:p>
            <a:pPr eaLnBrk="1" hangingPunct="1"/>
            <a:r>
              <a:rPr lang="en-US" altLang="en-US" dirty="0" smtClean="0"/>
              <a:t>July 4</a:t>
            </a:r>
            <a:r>
              <a:rPr lang="en-US" altLang="en-US" baseline="30000" dirty="0" smtClean="0"/>
              <a:t>th</a:t>
            </a:r>
            <a:r>
              <a:rPr lang="en-US" altLang="en-US" dirty="0" smtClean="0"/>
              <a:t> was reported as “hot and humid”.</a:t>
            </a:r>
          </a:p>
          <a:p>
            <a:pPr eaLnBrk="1" hangingPunct="1"/>
            <a:endParaRPr lang="en-US" altLang="en-US" dirty="0" smtClean="0"/>
          </a:p>
          <a:p>
            <a:pPr eaLnBrk="1" hangingPunct="1"/>
            <a:r>
              <a:rPr lang="en-US" altLang="en-US" dirty="0" smtClean="0"/>
              <a:t>The temperatures across the region were in the 70s during the morning and the upper 80s and low 90s during the day. </a:t>
            </a:r>
          </a:p>
          <a:p>
            <a:pPr eaLnBrk="1" hangingPunct="1"/>
            <a:endParaRPr lang="en-US" altLang="en-US" dirty="0" smtClean="0"/>
          </a:p>
          <a:p>
            <a:pPr eaLnBrk="1" hangingPunct="1"/>
            <a:r>
              <a:rPr lang="en-US" altLang="en-US" dirty="0" smtClean="0"/>
              <a:t>See http://www.djburnette.com/research/kansas/index.html</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33126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solidFill>
                  <a:srgbClr val="7B9899"/>
                </a:solidFill>
              </a:rPr>
              <a:t>Missouri Weather Roles Summary</a:t>
            </a:r>
          </a:p>
        </p:txBody>
      </p:sp>
      <p:sp>
        <p:nvSpPr>
          <p:cNvPr id="3" name="Content Placeholder 2"/>
          <p:cNvSpPr>
            <a:spLocks noGrp="1"/>
          </p:cNvSpPr>
          <p:nvPr>
            <p:ph sz="quarter" idx="1"/>
          </p:nvPr>
        </p:nvSpPr>
        <p:spPr>
          <a:xfrm>
            <a:off x="301625" y="1527175"/>
            <a:ext cx="8504238" cy="4572000"/>
          </a:xfrm>
          <a:solidFill>
            <a:srgbClr val="F2F2F2"/>
          </a:solidFill>
        </p:spPr>
        <p:txBody>
          <a:bodyPr>
            <a:normAutofit fontScale="92500" lnSpcReduction="20000"/>
          </a:bodyPr>
          <a:lstStyle/>
          <a:p>
            <a:pPr marL="274320" indent="-274320" eaLnBrk="1" fontAlgn="auto" hangingPunct="1">
              <a:spcAft>
                <a:spcPts val="0"/>
              </a:spcAft>
              <a:buFont typeface="Wingdings 2"/>
              <a:buChar char=""/>
              <a:defRPr/>
            </a:pPr>
            <a:r>
              <a:rPr lang="en-US" dirty="0" smtClean="0"/>
              <a:t>These rain showers were incredibly vexing to both sides.  </a:t>
            </a:r>
          </a:p>
          <a:p>
            <a:pPr marL="274320" indent="-274320" eaLnBrk="1" fontAlgn="auto" hangingPunct="1">
              <a:spcAft>
                <a:spcPts val="0"/>
              </a:spcAft>
              <a:buFont typeface="Wingdings 2"/>
              <a:buChar char=""/>
              <a:defRPr/>
            </a:pPr>
            <a:r>
              <a:rPr lang="en-US" dirty="0" smtClean="0"/>
              <a:t>Due to these showers, Lyon was held back.  No one on the Confederate side had a clue how far away Lyon and his experienced troops were.  </a:t>
            </a:r>
          </a:p>
          <a:p>
            <a:pPr marL="274320" indent="-274320" algn="ctr" eaLnBrk="1" fontAlgn="auto" hangingPunct="1">
              <a:spcAft>
                <a:spcPts val="0"/>
              </a:spcAft>
              <a:buFont typeface="Wingdings 2"/>
              <a:buNone/>
              <a:defRPr/>
            </a:pPr>
            <a:endParaRPr lang="en-US" dirty="0" smtClean="0"/>
          </a:p>
          <a:p>
            <a:pPr marL="274320" indent="-274320" algn="ctr" eaLnBrk="1" fontAlgn="auto" hangingPunct="1">
              <a:spcAft>
                <a:spcPts val="0"/>
              </a:spcAft>
              <a:buFont typeface="Wingdings 2"/>
              <a:buNone/>
              <a:defRPr/>
            </a:pPr>
            <a:r>
              <a:rPr lang="en-US" dirty="0" smtClean="0"/>
              <a:t>These storms gave Jackson mixed signals.  </a:t>
            </a:r>
          </a:p>
          <a:p>
            <a:pPr marL="274320" indent="-274320" algn="ctr" eaLnBrk="1" fontAlgn="auto" hangingPunct="1">
              <a:spcAft>
                <a:spcPts val="0"/>
              </a:spcAft>
              <a:buFont typeface="Wingdings 2"/>
              <a:buNone/>
              <a:defRPr/>
            </a:pPr>
            <a:r>
              <a:rPr lang="en-US" dirty="0" smtClean="0"/>
              <a:t>Should he continue moving his army deeper into southwest Missouri to train his men, or hold his ground and prepare to make a stand against Lyon’s expected, and rumored pursuit?  </a:t>
            </a:r>
            <a:endParaRPr lang="en-US" dirty="0"/>
          </a:p>
        </p:txBody>
      </p:sp>
    </p:spTree>
    <p:extLst>
      <p:ext uri="{BB962C8B-B14F-4D97-AF65-F5344CB8AC3E}">
        <p14:creationId xmlns:p14="http://schemas.microsoft.com/office/powerpoint/2010/main" val="386709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solidFill>
                  <a:srgbClr val="7B9899"/>
                </a:solidFill>
              </a:rPr>
              <a:t>As a Result</a:t>
            </a:r>
          </a:p>
        </p:txBody>
      </p:sp>
      <p:sp>
        <p:nvSpPr>
          <p:cNvPr id="21507" name="Content Placeholder 2"/>
          <p:cNvSpPr>
            <a:spLocks noGrp="1"/>
          </p:cNvSpPr>
          <p:nvPr>
            <p:ph sz="quarter" idx="1"/>
          </p:nvPr>
        </p:nvSpPr>
        <p:spPr>
          <a:xfrm>
            <a:off x="301625" y="1527175"/>
            <a:ext cx="8504238" cy="4572000"/>
          </a:xfrm>
          <a:solidFill>
            <a:srgbClr val="F2F2F2"/>
          </a:solidFill>
        </p:spPr>
        <p:txBody>
          <a:bodyPr>
            <a:normAutofit lnSpcReduction="10000"/>
          </a:bodyPr>
          <a:lstStyle/>
          <a:p>
            <a:pPr algn="ctr" eaLnBrk="1" hangingPunct="1">
              <a:buFont typeface="Wingdings 2" pitchFamily="18" charset="2"/>
              <a:buNone/>
            </a:pPr>
            <a:r>
              <a:rPr lang="en-US" altLang="en-US" dirty="0" smtClean="0"/>
              <a:t>As Jackson moved south, the Union Sigel caught wind of his Jackson’s actions.  He learned there were Confederates approaching Newton County.  He hurried his men to prevent a confederate juncture which would supply the confederates with more men and artillery.  </a:t>
            </a:r>
          </a:p>
          <a:p>
            <a:pPr algn="ctr" eaLnBrk="1" hangingPunct="1">
              <a:buFont typeface="Wingdings 2" pitchFamily="18" charset="2"/>
              <a:buNone/>
            </a:pPr>
            <a:endParaRPr lang="en-US" altLang="en-US" dirty="0" smtClean="0"/>
          </a:p>
          <a:p>
            <a:pPr algn="ctr" eaLnBrk="1" hangingPunct="1">
              <a:buFont typeface="Wingdings 2" pitchFamily="18" charset="2"/>
              <a:buNone/>
            </a:pPr>
            <a:r>
              <a:rPr lang="en-US" altLang="en-US" dirty="0" smtClean="0"/>
              <a:t>The two armies met about 12 miles from Carthage at Coon Creek and a line of battle was drawn.</a:t>
            </a:r>
          </a:p>
        </p:txBody>
      </p:sp>
    </p:spTree>
    <p:extLst>
      <p:ext uri="{BB962C8B-B14F-4D97-AF65-F5344CB8AC3E}">
        <p14:creationId xmlns:p14="http://schemas.microsoft.com/office/powerpoint/2010/main" val="71837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solidFill>
                  <a:srgbClr val="7B9899"/>
                </a:solidFill>
              </a:rPr>
              <a:t>A Miscellaneous Clue in Minnesota</a:t>
            </a:r>
          </a:p>
        </p:txBody>
      </p:sp>
      <p:pic>
        <p:nvPicPr>
          <p:cNvPr id="22531"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791200" y="1524000"/>
            <a:ext cx="2590800" cy="2074863"/>
          </a:xfrm>
        </p:spPr>
      </p:pic>
      <p:sp>
        <p:nvSpPr>
          <p:cNvPr id="22532" name="Content Placeholder 2"/>
          <p:cNvSpPr txBox="1">
            <a:spLocks/>
          </p:cNvSpPr>
          <p:nvPr/>
        </p:nvSpPr>
        <p:spPr bwMode="auto">
          <a:xfrm>
            <a:off x="301625" y="1527175"/>
            <a:ext cx="5260975" cy="4572000"/>
          </a:xfrm>
          <a:prstGeom prst="rect">
            <a:avLst/>
          </a:prstGeom>
          <a:solidFill>
            <a:srgbClr val="F2F2F2"/>
          </a:solidFill>
          <a:ln>
            <a:noFill/>
          </a:ln>
          <a:extLst/>
        </p:spPr>
        <p:txBody>
          <a:bodyPr/>
          <a:lstStyle>
            <a:lvl1pPr marL="273050" indent="-273050"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buFont typeface="Wingdings 2" pitchFamily="18" charset="2"/>
              <a:buNone/>
            </a:pPr>
            <a:r>
              <a:rPr lang="en-US" altLang="en-US" dirty="0"/>
              <a:t>Thatcher’s Comet</a:t>
            </a:r>
          </a:p>
          <a:p>
            <a:pPr algn="ctr" eaLnBrk="1" hangingPunct="1">
              <a:buFont typeface="Wingdings 2" pitchFamily="18" charset="2"/>
              <a:buNone/>
            </a:pPr>
            <a:r>
              <a:rPr lang="en-US" altLang="en-US" dirty="0"/>
              <a:t>Orbits us every 415 years.</a:t>
            </a:r>
          </a:p>
          <a:p>
            <a:pPr algn="ctr" eaLnBrk="1" hangingPunct="1">
              <a:buFont typeface="Wingdings 2" pitchFamily="18" charset="2"/>
              <a:buNone/>
            </a:pPr>
            <a:r>
              <a:rPr lang="en-US" altLang="en-US" dirty="0"/>
              <a:t>Spotted on June 30</a:t>
            </a:r>
            <a:r>
              <a:rPr lang="en-US" altLang="en-US" baseline="30000" dirty="0"/>
              <a:t>th </a:t>
            </a:r>
            <a:r>
              <a:rPr lang="en-US" altLang="en-US" dirty="0"/>
              <a:t>in MN.</a:t>
            </a:r>
          </a:p>
          <a:p>
            <a:pPr algn="ctr" eaLnBrk="1" hangingPunct="1">
              <a:buFont typeface="Wingdings 2" pitchFamily="18" charset="2"/>
              <a:buNone/>
            </a:pPr>
            <a:r>
              <a:rPr lang="en-US" altLang="en-US" dirty="0"/>
              <a:t>Could possibly indicate an area of high pressure.   </a:t>
            </a:r>
          </a:p>
          <a:p>
            <a:pPr algn="ctr" eaLnBrk="1" hangingPunct="1">
              <a:buFont typeface="Wingdings 2" pitchFamily="18" charset="2"/>
              <a:buNone/>
            </a:pPr>
            <a:r>
              <a:rPr lang="en-US" altLang="en-US" dirty="0"/>
              <a:t>Temperatures were cooler?</a:t>
            </a:r>
          </a:p>
        </p:txBody>
      </p:sp>
    </p:spTree>
    <p:extLst>
      <p:ext uri="{BB962C8B-B14F-4D97-AF65-F5344CB8AC3E}">
        <p14:creationId xmlns:p14="http://schemas.microsoft.com/office/powerpoint/2010/main" val="301032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solidFill>
                  <a:srgbClr val="7B9899"/>
                </a:solidFill>
              </a:rPr>
              <a:t>Putting it all Together</a:t>
            </a:r>
          </a:p>
        </p:txBody>
      </p:sp>
      <p:sp>
        <p:nvSpPr>
          <p:cNvPr id="23555" name="Content Placeholder 2"/>
          <p:cNvSpPr>
            <a:spLocks noGrp="1"/>
          </p:cNvSpPr>
          <p:nvPr>
            <p:ph sz="quarter" idx="1"/>
          </p:nvPr>
        </p:nvSpPr>
        <p:spPr>
          <a:xfrm>
            <a:off x="301625" y="1527175"/>
            <a:ext cx="8504238" cy="4572000"/>
          </a:xfrm>
          <a:solidFill>
            <a:srgbClr val="F2F2F2"/>
          </a:solidFill>
        </p:spPr>
        <p:txBody>
          <a:bodyPr/>
          <a:lstStyle/>
          <a:p>
            <a:pPr eaLnBrk="1" hangingPunct="1"/>
            <a:r>
              <a:rPr lang="en-US" altLang="en-US" dirty="0" smtClean="0"/>
              <a:t>Clues</a:t>
            </a:r>
          </a:p>
          <a:p>
            <a:pPr lvl="1" eaLnBrk="1" hangingPunct="1"/>
            <a:r>
              <a:rPr lang="en-US" altLang="en-US" sz="2500" dirty="0" smtClean="0">
                <a:solidFill>
                  <a:schemeClr val="tx1"/>
                </a:solidFill>
              </a:rPr>
              <a:t>Moderate to Heavy Rains</a:t>
            </a:r>
          </a:p>
          <a:p>
            <a:pPr lvl="1" eaLnBrk="1" hangingPunct="1"/>
            <a:r>
              <a:rPr lang="en-US" altLang="en-US" sz="2500" dirty="0" smtClean="0">
                <a:solidFill>
                  <a:schemeClr val="tx1"/>
                </a:solidFill>
              </a:rPr>
              <a:t>Continuing for a long period of time; indicates a possible stalled front</a:t>
            </a:r>
          </a:p>
          <a:p>
            <a:pPr lvl="1" eaLnBrk="1" hangingPunct="1"/>
            <a:r>
              <a:rPr lang="en-US" altLang="en-US" sz="2500" dirty="0" smtClean="0">
                <a:solidFill>
                  <a:schemeClr val="tx1"/>
                </a:solidFill>
              </a:rPr>
              <a:t>A lot of precipitation with warm temperatures following</a:t>
            </a:r>
          </a:p>
          <a:p>
            <a:pPr lvl="1" eaLnBrk="1" hangingPunct="1"/>
            <a:r>
              <a:rPr lang="en-US" altLang="en-US" sz="2500" dirty="0" smtClean="0">
                <a:solidFill>
                  <a:schemeClr val="tx1"/>
                </a:solidFill>
              </a:rPr>
              <a:t>Cool Minnesota, with a comet</a:t>
            </a:r>
          </a:p>
          <a:p>
            <a:pPr lvl="1" eaLnBrk="1" hangingPunct="1"/>
            <a:endParaRPr lang="en-US" altLang="en-US" sz="2500" dirty="0" smtClean="0">
              <a:solidFill>
                <a:schemeClr val="tx1"/>
              </a:solidFill>
            </a:endParaRPr>
          </a:p>
        </p:txBody>
      </p:sp>
    </p:spTree>
    <p:extLst>
      <p:ext uri="{BB962C8B-B14F-4D97-AF65-F5344CB8AC3E}">
        <p14:creationId xmlns:p14="http://schemas.microsoft.com/office/powerpoint/2010/main" val="298992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pic>
        <p:nvPicPr>
          <p:cNvPr id="2457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2362200"/>
            <a:ext cx="4381500" cy="3962400"/>
          </a:xfrm>
        </p:spPr>
      </p:pic>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2783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June 26</a:t>
            </a:r>
            <a:r>
              <a:rPr lang="en-US" altLang="en-US" sz="2400" baseline="30000"/>
              <a:t>th</a:t>
            </a:r>
            <a:endParaRPr lang="en-US" altLang="en-US" sz="2400"/>
          </a:p>
        </p:txBody>
      </p:sp>
    </p:spTree>
    <p:extLst>
      <p:ext uri="{BB962C8B-B14F-4D97-AF65-F5344CB8AC3E}">
        <p14:creationId xmlns:p14="http://schemas.microsoft.com/office/powerpoint/2010/main" val="340328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
            <a:ext cx="9144000" cy="6583680"/>
          </a:xfrm>
          <a:prstGeom prst="rect">
            <a:avLst/>
          </a:prstGeom>
        </p:spPr>
      </p:pic>
      <p:sp>
        <p:nvSpPr>
          <p:cNvPr id="3" name="TextBox 2"/>
          <p:cNvSpPr txBox="1"/>
          <p:nvPr/>
        </p:nvSpPr>
        <p:spPr>
          <a:xfrm>
            <a:off x="995496" y="5257800"/>
            <a:ext cx="7153007"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pPr algn="ctr"/>
            <a:r>
              <a:rPr lang="en-US" sz="3200" b="1" dirty="0" smtClean="0">
                <a:solidFill>
                  <a:srgbClr val="FFFF00"/>
                </a:solidFill>
              </a:rPr>
              <a:t>How familiar are you with Google Maps?</a:t>
            </a:r>
            <a:endParaRPr lang="en-US" sz="3200" b="1" dirty="0">
              <a:solidFill>
                <a:srgbClr val="FFFF00"/>
              </a:solidFill>
            </a:endParaRPr>
          </a:p>
        </p:txBody>
      </p:sp>
    </p:spTree>
    <p:extLst>
      <p:ext uri="{BB962C8B-B14F-4D97-AF65-F5344CB8AC3E}">
        <p14:creationId xmlns:p14="http://schemas.microsoft.com/office/powerpoint/2010/main" val="408281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25603"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June 27</a:t>
            </a:r>
            <a:r>
              <a:rPr lang="en-US" altLang="en-US" sz="2400" baseline="30000"/>
              <a:t>th</a:t>
            </a:r>
            <a:endParaRPr lang="en-US" altLang="en-US" sz="240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90800"/>
            <a:ext cx="419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47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26627"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June 28</a:t>
            </a:r>
            <a:r>
              <a:rPr lang="en-US" altLang="en-US" sz="2400" baseline="30000"/>
              <a:t>th</a:t>
            </a:r>
            <a:endParaRPr lang="en-US" altLang="en-US" sz="2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449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3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27651" name="TextBox 5"/>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June 29</a:t>
            </a:r>
            <a:r>
              <a:rPr lang="en-US" altLang="en-US" sz="2400" baseline="30000"/>
              <a:t>th</a:t>
            </a:r>
            <a:endParaRPr lang="en-US" altLang="en-US" sz="2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0"/>
            <a:ext cx="43465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5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28675"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June 30</a:t>
            </a:r>
            <a:r>
              <a:rPr lang="en-US" altLang="en-US" sz="2400" baseline="30000"/>
              <a:t>th</a:t>
            </a:r>
            <a:endParaRPr lang="en-US" altLang="en-US" sz="240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44958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449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66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29699"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1st</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9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30723"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2nd</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49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75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31747"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3rd</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31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June 26</a:t>
            </a:r>
            <a:r>
              <a:rPr lang="en-US" altLang="en-US" baseline="30000" smtClean="0">
                <a:solidFill>
                  <a:srgbClr val="7B9899"/>
                </a:solidFill>
              </a:rPr>
              <a:t>th</a:t>
            </a:r>
            <a:r>
              <a:rPr lang="en-US" altLang="en-US" smtClean="0">
                <a:solidFill>
                  <a:srgbClr val="7B9899"/>
                </a:solidFill>
              </a:rPr>
              <a:t> – July 4</a:t>
            </a:r>
            <a:r>
              <a:rPr lang="en-US" altLang="en-US" baseline="30000" smtClean="0">
                <a:solidFill>
                  <a:srgbClr val="7B9899"/>
                </a:solidFill>
              </a:rPr>
              <a:t>th</a:t>
            </a:r>
            <a:r>
              <a:rPr lang="en-US" altLang="en-US" smtClean="0">
                <a:solidFill>
                  <a:srgbClr val="7B9899"/>
                </a:solidFill>
              </a:rPr>
              <a:t>, 2007</a:t>
            </a:r>
          </a:p>
        </p:txBody>
      </p:sp>
      <p:sp>
        <p:nvSpPr>
          <p:cNvPr id="32771"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4th</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4572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78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July 9</a:t>
            </a:r>
            <a:r>
              <a:rPr lang="en-US" altLang="en-US" baseline="30000" smtClean="0">
                <a:solidFill>
                  <a:srgbClr val="7B9899"/>
                </a:solidFill>
              </a:rPr>
              <a:t>th</a:t>
            </a:r>
            <a:r>
              <a:rPr lang="en-US" altLang="en-US" smtClean="0">
                <a:solidFill>
                  <a:srgbClr val="7B9899"/>
                </a:solidFill>
              </a:rPr>
              <a:t> – 14</a:t>
            </a:r>
            <a:r>
              <a:rPr lang="en-US" altLang="en-US" baseline="30000" smtClean="0">
                <a:solidFill>
                  <a:srgbClr val="7B9899"/>
                </a:solidFill>
              </a:rPr>
              <a:t>th</a:t>
            </a:r>
            <a:r>
              <a:rPr lang="en-US" altLang="en-US" smtClean="0">
                <a:solidFill>
                  <a:srgbClr val="7B9899"/>
                </a:solidFill>
              </a:rPr>
              <a:t>, 2006</a:t>
            </a:r>
          </a:p>
        </p:txBody>
      </p:sp>
      <p:sp>
        <p:nvSpPr>
          <p:cNvPr id="33795"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9th</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873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July 9</a:t>
            </a:r>
            <a:r>
              <a:rPr lang="en-US" altLang="en-US" baseline="30000" smtClean="0">
                <a:solidFill>
                  <a:srgbClr val="7B9899"/>
                </a:solidFill>
              </a:rPr>
              <a:t>th</a:t>
            </a:r>
            <a:r>
              <a:rPr lang="en-US" altLang="en-US" smtClean="0">
                <a:solidFill>
                  <a:srgbClr val="7B9899"/>
                </a:solidFill>
              </a:rPr>
              <a:t> – 14</a:t>
            </a:r>
            <a:r>
              <a:rPr lang="en-US" altLang="en-US" baseline="30000" smtClean="0">
                <a:solidFill>
                  <a:srgbClr val="7B9899"/>
                </a:solidFill>
              </a:rPr>
              <a:t>th</a:t>
            </a:r>
            <a:r>
              <a:rPr lang="en-US" altLang="en-US" smtClean="0">
                <a:solidFill>
                  <a:srgbClr val="7B9899"/>
                </a:solidFill>
              </a:rPr>
              <a:t>, 2006</a:t>
            </a:r>
          </a:p>
        </p:txBody>
      </p:sp>
      <p:sp>
        <p:nvSpPr>
          <p:cNvPr id="34819"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10th</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55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81000"/>
            <a:ext cx="7467600" cy="4010378"/>
          </a:xfrm>
          <a:prstGeom prst="rect">
            <a:avLst/>
          </a:prstGeom>
        </p:spPr>
      </p:pic>
      <p:sp>
        <p:nvSpPr>
          <p:cNvPr id="4" name="TextBox 3"/>
          <p:cNvSpPr txBox="1"/>
          <p:nvPr/>
        </p:nvSpPr>
        <p:spPr>
          <a:xfrm>
            <a:off x="533400" y="4648200"/>
            <a:ext cx="8153400" cy="1815882"/>
          </a:xfrm>
          <a:prstGeom prst="rect">
            <a:avLst/>
          </a:prstGeom>
          <a:noFill/>
        </p:spPr>
        <p:txBody>
          <a:bodyPr wrap="square" rtlCol="0">
            <a:spAutoFit/>
          </a:bodyPr>
          <a:lstStyle/>
          <a:p>
            <a:r>
              <a:rPr lang="en-US" sz="2800" dirty="0" smtClean="0"/>
              <a:t>Today we are going to use the program to create a personal map representing three battles during the Civil War in Missouri in 1861. To be able to display our postings we have to be signed into Google.</a:t>
            </a:r>
            <a:endParaRPr lang="en-US" sz="2800" dirty="0"/>
          </a:p>
        </p:txBody>
      </p:sp>
    </p:spTree>
    <p:extLst>
      <p:ext uri="{BB962C8B-B14F-4D97-AF65-F5344CB8AC3E}">
        <p14:creationId xmlns:p14="http://schemas.microsoft.com/office/powerpoint/2010/main" val="408281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July 9</a:t>
            </a:r>
            <a:r>
              <a:rPr lang="en-US" altLang="en-US" baseline="30000" smtClean="0">
                <a:solidFill>
                  <a:srgbClr val="7B9899"/>
                </a:solidFill>
              </a:rPr>
              <a:t>th</a:t>
            </a:r>
            <a:r>
              <a:rPr lang="en-US" altLang="en-US" smtClean="0">
                <a:solidFill>
                  <a:srgbClr val="7B9899"/>
                </a:solidFill>
              </a:rPr>
              <a:t> – 14</a:t>
            </a:r>
            <a:r>
              <a:rPr lang="en-US" altLang="en-US" baseline="30000" smtClean="0">
                <a:solidFill>
                  <a:srgbClr val="7B9899"/>
                </a:solidFill>
              </a:rPr>
              <a:t>th</a:t>
            </a:r>
            <a:r>
              <a:rPr lang="en-US" altLang="en-US" smtClean="0">
                <a:solidFill>
                  <a:srgbClr val="7B9899"/>
                </a:solidFill>
              </a:rPr>
              <a:t>, 2006</a:t>
            </a:r>
          </a:p>
        </p:txBody>
      </p:sp>
      <p:sp>
        <p:nvSpPr>
          <p:cNvPr id="35843"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11th</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71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July 9</a:t>
            </a:r>
            <a:r>
              <a:rPr lang="en-US" altLang="en-US" baseline="30000" smtClean="0">
                <a:solidFill>
                  <a:srgbClr val="7B9899"/>
                </a:solidFill>
              </a:rPr>
              <a:t>th</a:t>
            </a:r>
            <a:r>
              <a:rPr lang="en-US" altLang="en-US" smtClean="0">
                <a:solidFill>
                  <a:srgbClr val="7B9899"/>
                </a:solidFill>
              </a:rPr>
              <a:t> – 14</a:t>
            </a:r>
            <a:r>
              <a:rPr lang="en-US" altLang="en-US" baseline="30000" smtClean="0">
                <a:solidFill>
                  <a:srgbClr val="7B9899"/>
                </a:solidFill>
              </a:rPr>
              <a:t>th</a:t>
            </a:r>
            <a:r>
              <a:rPr lang="en-US" altLang="en-US" smtClean="0">
                <a:solidFill>
                  <a:srgbClr val="7B9899"/>
                </a:solidFill>
              </a:rPr>
              <a:t>, 2006</a:t>
            </a:r>
          </a:p>
        </p:txBody>
      </p:sp>
      <p:sp>
        <p:nvSpPr>
          <p:cNvPr id="36867"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12th</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94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altLang="en-US" dirty="0" smtClean="0">
                <a:solidFill>
                  <a:srgbClr val="7B9899"/>
                </a:solidFill>
              </a:rPr>
              <a:t>Possible Matches:</a:t>
            </a:r>
            <a:r>
              <a:rPr lang="en-US" altLang="en-US" dirty="0" smtClean="0">
                <a:solidFill>
                  <a:srgbClr val="FFFF00"/>
                </a:solidFill>
              </a:rPr>
              <a:t>  July 9</a:t>
            </a:r>
            <a:r>
              <a:rPr lang="en-US" altLang="en-US" baseline="30000" dirty="0" smtClean="0">
                <a:solidFill>
                  <a:srgbClr val="FFFF00"/>
                </a:solidFill>
              </a:rPr>
              <a:t>th</a:t>
            </a:r>
            <a:r>
              <a:rPr lang="en-US" altLang="en-US" dirty="0" smtClean="0">
                <a:solidFill>
                  <a:srgbClr val="FFFF00"/>
                </a:solidFill>
              </a:rPr>
              <a:t> – 14</a:t>
            </a:r>
            <a:r>
              <a:rPr lang="en-US" altLang="en-US" baseline="30000" dirty="0" smtClean="0">
                <a:solidFill>
                  <a:srgbClr val="FFFF00"/>
                </a:solidFill>
              </a:rPr>
              <a:t>th</a:t>
            </a:r>
            <a:r>
              <a:rPr lang="en-US" altLang="en-US" dirty="0" smtClean="0">
                <a:solidFill>
                  <a:srgbClr val="FFFF00"/>
                </a:solidFill>
              </a:rPr>
              <a:t>, 2006</a:t>
            </a:r>
          </a:p>
        </p:txBody>
      </p:sp>
      <p:sp>
        <p:nvSpPr>
          <p:cNvPr id="37891"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13th</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82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tLang="en-US" smtClean="0">
                <a:solidFill>
                  <a:srgbClr val="7B9899"/>
                </a:solidFill>
              </a:rPr>
              <a:t>Possible Matches:  July 9</a:t>
            </a:r>
            <a:r>
              <a:rPr lang="en-US" altLang="en-US" baseline="30000" smtClean="0">
                <a:solidFill>
                  <a:srgbClr val="7B9899"/>
                </a:solidFill>
              </a:rPr>
              <a:t>th</a:t>
            </a:r>
            <a:r>
              <a:rPr lang="en-US" altLang="en-US" smtClean="0">
                <a:solidFill>
                  <a:srgbClr val="7B9899"/>
                </a:solidFill>
              </a:rPr>
              <a:t> – 14</a:t>
            </a:r>
            <a:r>
              <a:rPr lang="en-US" altLang="en-US" baseline="30000" smtClean="0">
                <a:solidFill>
                  <a:srgbClr val="7B9899"/>
                </a:solidFill>
              </a:rPr>
              <a:t>th</a:t>
            </a:r>
            <a:r>
              <a:rPr lang="en-US" altLang="en-US" smtClean="0">
                <a:solidFill>
                  <a:srgbClr val="7B9899"/>
                </a:solidFill>
              </a:rPr>
              <a:t>, 2006</a:t>
            </a:r>
          </a:p>
        </p:txBody>
      </p:sp>
      <p:sp>
        <p:nvSpPr>
          <p:cNvPr id="38915" name="TextBox 3"/>
          <p:cNvSpPr txBox="1">
            <a:spLocks noChangeArrowheads="1"/>
          </p:cNvSpPr>
          <p:nvPr/>
        </p:nvSpPr>
        <p:spPr bwMode="auto">
          <a:xfrm>
            <a:off x="2895600" y="1752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t>July 14th</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38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solidFill>
                  <a:srgbClr val="7B9899"/>
                </a:solidFill>
              </a:rPr>
              <a:t>Additional Info</a:t>
            </a:r>
          </a:p>
        </p:txBody>
      </p:sp>
      <p:sp>
        <p:nvSpPr>
          <p:cNvPr id="39939" name="Content Placeholder 2"/>
          <p:cNvSpPr>
            <a:spLocks noGrp="1"/>
          </p:cNvSpPr>
          <p:nvPr>
            <p:ph sz="quarter" idx="1"/>
          </p:nvPr>
        </p:nvSpPr>
        <p:spPr>
          <a:xfrm>
            <a:off x="301625" y="1527175"/>
            <a:ext cx="8504238" cy="4572000"/>
          </a:xfrm>
          <a:solidFill>
            <a:srgbClr val="F2F2F2"/>
          </a:solidFill>
        </p:spPr>
        <p:txBody>
          <a:bodyPr/>
          <a:lstStyle/>
          <a:p>
            <a:pPr eaLnBrk="1" hangingPunct="1"/>
            <a:r>
              <a:rPr lang="en-US" altLang="en-US" dirty="0" smtClean="0"/>
              <a:t>These models were consistent with a classic La Niña weather pattern which occurs approximately every five years.</a:t>
            </a:r>
          </a:p>
          <a:p>
            <a:pPr eaLnBrk="1" hangingPunct="1"/>
            <a:r>
              <a:rPr lang="en-US" altLang="en-US" dirty="0" smtClean="0"/>
              <a:t>The year 1861 was “G-Type” La Nina SST’s from June to December of 2007.   </a:t>
            </a:r>
          </a:p>
        </p:txBody>
      </p:sp>
    </p:spTree>
    <p:extLst>
      <p:ext uri="{BB962C8B-B14F-4D97-AF65-F5344CB8AC3E}">
        <p14:creationId xmlns:p14="http://schemas.microsoft.com/office/powerpoint/2010/main" val="281502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dirty="0" smtClean="0">
                <a:solidFill>
                  <a:srgbClr val="7B9899"/>
                </a:solidFill>
              </a:rPr>
              <a:t>Additional Info</a:t>
            </a:r>
          </a:p>
        </p:txBody>
      </p:sp>
      <p:sp>
        <p:nvSpPr>
          <p:cNvPr id="40963" name="Content Placeholder 2"/>
          <p:cNvSpPr>
            <a:spLocks noGrp="1"/>
          </p:cNvSpPr>
          <p:nvPr>
            <p:ph sz="quarter" idx="1"/>
          </p:nvPr>
        </p:nvSpPr>
        <p:spPr>
          <a:xfrm>
            <a:off x="301625" y="1527175"/>
            <a:ext cx="8504238" cy="4572000"/>
          </a:xfrm>
          <a:solidFill>
            <a:srgbClr val="F2F2F2"/>
          </a:solidFill>
        </p:spPr>
        <p:txBody>
          <a:bodyPr>
            <a:normAutofit fontScale="92500" lnSpcReduction="10000"/>
          </a:bodyPr>
          <a:lstStyle/>
          <a:p>
            <a:pPr eaLnBrk="1" hangingPunct="1"/>
            <a:r>
              <a:rPr lang="en-US" altLang="en-US" dirty="0" smtClean="0"/>
              <a:t>Furthermore, these patterns tend to spawn more than the usual number of hurricanes in the Atlantic.</a:t>
            </a:r>
          </a:p>
          <a:p>
            <a:pPr eaLnBrk="1" hangingPunct="1"/>
            <a:r>
              <a:rPr lang="en-US" altLang="en-US" dirty="0" smtClean="0"/>
              <a:t>In 1861, there were 7 known hurricanes.  </a:t>
            </a:r>
          </a:p>
          <a:p>
            <a:pPr eaLnBrk="1" hangingPunct="1"/>
            <a:r>
              <a:rPr lang="en-US" altLang="en-US" dirty="0" smtClean="0"/>
              <a:t>In 2007, there were 6 hurricanes.</a:t>
            </a:r>
          </a:p>
          <a:p>
            <a:pPr eaLnBrk="1" hangingPunct="1">
              <a:buFont typeface="Wingdings 2" pitchFamily="18" charset="2"/>
              <a:buNone/>
            </a:pPr>
            <a:endParaRPr lang="en-US" altLang="en-US" dirty="0" smtClean="0"/>
          </a:p>
          <a:p>
            <a:pPr algn="ctr" eaLnBrk="1" hangingPunct="1">
              <a:buFont typeface="Wingdings 2" pitchFamily="18" charset="2"/>
              <a:buNone/>
            </a:pPr>
            <a:r>
              <a:rPr lang="en-US" altLang="en-US" dirty="0" smtClean="0"/>
              <a:t>We were able to create an analog suitable to the situations provided.  We were especially able to find a great analog for Carthage, using data from 2007.</a:t>
            </a:r>
          </a:p>
        </p:txBody>
      </p:sp>
    </p:spTree>
    <p:extLst>
      <p:ext uri="{BB962C8B-B14F-4D97-AF65-F5344CB8AC3E}">
        <p14:creationId xmlns:p14="http://schemas.microsoft.com/office/powerpoint/2010/main" val="212541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solidFill>
                  <a:srgbClr val="7B9899"/>
                </a:solidFill>
              </a:rPr>
              <a:t>Additional Info.</a:t>
            </a:r>
          </a:p>
        </p:txBody>
      </p:sp>
      <p:sp>
        <p:nvSpPr>
          <p:cNvPr id="3" name="Content Placeholder 2"/>
          <p:cNvSpPr>
            <a:spLocks noGrp="1"/>
          </p:cNvSpPr>
          <p:nvPr>
            <p:ph sz="quarter" idx="1"/>
          </p:nvPr>
        </p:nvSpPr>
        <p:spPr>
          <a:xfrm>
            <a:off x="301625" y="1527175"/>
            <a:ext cx="8504238" cy="4572000"/>
          </a:xfrm>
          <a:solidFill>
            <a:srgbClr val="F2F2F2"/>
          </a:solidFill>
        </p:spPr>
        <p:txBody>
          <a:bodyPr>
            <a:normAutofit fontScale="85000" lnSpcReduction="20000"/>
          </a:bodyPr>
          <a:lstStyle/>
          <a:p>
            <a:pPr marL="274320" indent="-274320" eaLnBrk="1" fontAlgn="auto" hangingPunct="1">
              <a:spcAft>
                <a:spcPts val="0"/>
              </a:spcAft>
              <a:buFont typeface="Wingdings 2"/>
              <a:buChar char=""/>
              <a:defRPr/>
            </a:pPr>
            <a:r>
              <a:rPr lang="en-US" dirty="0" smtClean="0"/>
              <a:t>An examination of the Battle of Lexington was more difficult as we had to drew in more information from around the country. </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Transition season patterns are less persistent. </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September 13 – 27, 2007 looks like a reasonable analog for conditions surrounding the week for the Battle of Lexington (Sept.  19 – 20, 1861). </a:t>
            </a:r>
            <a:endParaRPr lang="en-US" dirty="0"/>
          </a:p>
        </p:txBody>
      </p:sp>
    </p:spTree>
    <p:extLst>
      <p:ext uri="{BB962C8B-B14F-4D97-AF65-F5344CB8AC3E}">
        <p14:creationId xmlns:p14="http://schemas.microsoft.com/office/powerpoint/2010/main" val="151125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8257736" cy="2682240"/>
          </a:xfrm>
          <a:solidFill>
            <a:srgbClr val="F2F2F2"/>
          </a:solidFill>
          <a:ln>
            <a:miter lim="800000"/>
            <a:headEnd/>
            <a:tailEnd/>
          </a:ln>
          <a:extLst/>
        </p:spPr>
        <p:txBody>
          <a:bodyPr>
            <a:normAutofit/>
          </a:bodyPr>
          <a:lstStyle/>
          <a:p>
            <a:pPr algn="ctr" eaLnBrk="1" fontAlgn="auto" hangingPunct="1">
              <a:spcAft>
                <a:spcPts val="0"/>
              </a:spcAft>
              <a:defRPr/>
            </a:pPr>
            <a:r>
              <a:rPr dirty="0" smtClean="0"/>
              <a:t>Battle of Wilson's  Creek 1861: How weather may have influenced the outcome</a:t>
            </a:r>
            <a:endParaRPr dirty="0"/>
          </a:p>
        </p:txBody>
      </p:sp>
      <p:sp>
        <p:nvSpPr>
          <p:cNvPr id="7171" name="Subtitle 2"/>
          <p:cNvSpPr>
            <a:spLocks noGrp="1"/>
          </p:cNvSpPr>
          <p:nvPr>
            <p:ph type="subTitle" idx="1"/>
          </p:nvPr>
        </p:nvSpPr>
        <p:spPr>
          <a:xfrm>
            <a:off x="0" y="0"/>
            <a:ext cx="4495800" cy="1752600"/>
          </a:xfrm>
        </p:spPr>
        <p:txBody>
          <a:bodyPr/>
          <a:lstStyle/>
          <a:p>
            <a:pPr algn="ctr" eaLnBrk="1" hangingPunct="1"/>
            <a:r>
              <a:rPr lang="en-US" altLang="en-US" smtClean="0"/>
              <a:t>James Michael Madden</a:t>
            </a:r>
          </a:p>
          <a:p>
            <a:pPr algn="ctr" eaLnBrk="1" hangingPunct="1"/>
            <a:r>
              <a:rPr lang="en-US" altLang="en-US" smtClean="0"/>
              <a:t>John Thomas Moon III</a:t>
            </a:r>
          </a:p>
          <a:p>
            <a:pPr algn="ctr" eaLnBrk="1" hangingPunct="1"/>
            <a:r>
              <a:rPr lang="en-US" altLang="en-US" smtClean="0"/>
              <a:t>Dr. Anthony R. Lupo</a:t>
            </a:r>
          </a:p>
        </p:txBody>
      </p:sp>
      <p:pic>
        <p:nvPicPr>
          <p:cNvPr id="7172" name="Picture 2" descr="http://www.amazing-planet.net/slike/american-civil-war-art/battle_of_wilson%27s_cre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638" y="228600"/>
            <a:ext cx="42402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480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382000" cy="792162"/>
          </a:xfrm>
        </p:spPr>
        <p:txBody>
          <a:bodyPr/>
          <a:lstStyle/>
          <a:p>
            <a:pPr algn="ctr" eaLnBrk="1" hangingPunct="1"/>
            <a:r>
              <a:rPr lang="en-US" altLang="en-US" sz="3000" smtClean="0"/>
              <a:t>Introduction</a:t>
            </a:r>
          </a:p>
        </p:txBody>
      </p:sp>
      <p:sp>
        <p:nvSpPr>
          <p:cNvPr id="8195" name="Content Placeholder 2"/>
          <p:cNvSpPr>
            <a:spLocks noGrp="1"/>
          </p:cNvSpPr>
          <p:nvPr>
            <p:ph idx="1"/>
          </p:nvPr>
        </p:nvSpPr>
        <p:spPr>
          <a:xfrm>
            <a:off x="457200" y="1600200"/>
            <a:ext cx="8229600" cy="4038600"/>
          </a:xfrm>
          <a:solidFill>
            <a:srgbClr val="F2F2F2"/>
          </a:solidFill>
        </p:spPr>
        <p:txBody>
          <a:bodyPr/>
          <a:lstStyle/>
          <a:p>
            <a:pPr eaLnBrk="1" hangingPunct="1"/>
            <a:r>
              <a:rPr lang="en-US" altLang="en-US" sz="2400" dirty="0" smtClean="0"/>
              <a:t>This battle was one of the most significant conflicts in the Civil War. </a:t>
            </a:r>
            <a:r>
              <a:rPr lang="en-US" altLang="en-US" sz="1200" dirty="0" smtClean="0"/>
              <a:t>1</a:t>
            </a:r>
          </a:p>
          <a:p>
            <a:pPr eaLnBrk="1" hangingPunct="1"/>
            <a:r>
              <a:rPr lang="en-US" altLang="en-US" sz="2400" dirty="0" smtClean="0"/>
              <a:t>Setting:  Near Springfield, MO</a:t>
            </a:r>
          </a:p>
          <a:p>
            <a:pPr eaLnBrk="1" hangingPunct="1"/>
            <a:r>
              <a:rPr lang="en-US" altLang="en-US" sz="2400" dirty="0" smtClean="0"/>
              <a:t>“It is agreed that, while the Confederates won the battle, Lyon’s campaign saved Missouri for the Union.”</a:t>
            </a:r>
            <a:r>
              <a:rPr lang="en-US" altLang="en-US" sz="1200" dirty="0" smtClean="0"/>
              <a:t>2</a:t>
            </a:r>
          </a:p>
          <a:p>
            <a:pPr eaLnBrk="1" hangingPunct="1"/>
            <a:r>
              <a:rPr lang="en-US" altLang="en-US" sz="2400" dirty="0" smtClean="0"/>
              <a:t>Battle started around 5:00 AM.</a:t>
            </a:r>
          </a:p>
          <a:p>
            <a:pPr eaLnBrk="1" hangingPunct="1"/>
            <a:r>
              <a:rPr lang="en-US" altLang="en-US" sz="2400" dirty="0" smtClean="0"/>
              <a:t>Battle finished around 11:30 AM.</a:t>
            </a:r>
          </a:p>
          <a:p>
            <a:pPr eaLnBrk="1" hangingPunct="1"/>
            <a:r>
              <a:rPr lang="en-US" altLang="en-US" sz="2400" dirty="0" smtClean="0"/>
              <a:t>Original Battle Plans were delayed by a rain storm.</a:t>
            </a:r>
          </a:p>
          <a:p>
            <a:pPr eaLnBrk="1" hangingPunct="1"/>
            <a:endParaRPr lang="en-US" altLang="en-US" sz="2400" dirty="0" smtClean="0"/>
          </a:p>
          <a:p>
            <a:pPr eaLnBrk="1" hangingPunct="1"/>
            <a:endParaRPr lang="en-US" altLang="en-US" sz="1200" dirty="0" smtClean="0"/>
          </a:p>
          <a:p>
            <a:pPr eaLnBrk="1" hangingPunct="1"/>
            <a:endParaRPr lang="en-US" altLang="en-US" sz="2600" dirty="0" smtClean="0"/>
          </a:p>
        </p:txBody>
      </p:sp>
      <p:sp>
        <p:nvSpPr>
          <p:cNvPr id="8196" name="TextBox 3"/>
          <p:cNvSpPr txBox="1">
            <a:spLocks noChangeArrowheads="1"/>
          </p:cNvSpPr>
          <p:nvPr/>
        </p:nvSpPr>
        <p:spPr bwMode="auto">
          <a:xfrm>
            <a:off x="457200" y="5867400"/>
            <a:ext cx="822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eaLnBrk="1" hangingPunct="1">
              <a:spcBef>
                <a:spcPct val="0"/>
              </a:spcBef>
              <a:buClrTx/>
              <a:buSzTx/>
              <a:buFontTx/>
              <a:buAutoNum type="arabicPeriod"/>
            </a:pPr>
            <a:r>
              <a:rPr lang="en-US" altLang="en-US" sz="1100"/>
              <a:t>Holcombe, Ira.  </a:t>
            </a:r>
            <a:r>
              <a:rPr lang="en-US" altLang="en-US" sz="1100" u="sng"/>
              <a:t>An account of the Battle of Wilson’s Creek, or Oak Hills… in Greene County, Missouri.</a:t>
            </a:r>
            <a:r>
              <a:rPr lang="en-US" altLang="en-US" sz="1100"/>
              <a:t>  Missouri: Dow and Adams, 1883.</a:t>
            </a:r>
          </a:p>
          <a:p>
            <a:pPr eaLnBrk="1" hangingPunct="1">
              <a:spcBef>
                <a:spcPct val="0"/>
              </a:spcBef>
              <a:buClrTx/>
              <a:buSzTx/>
              <a:buFontTx/>
              <a:buAutoNum type="arabicPeriod"/>
            </a:pPr>
            <a:r>
              <a:rPr lang="en-US" altLang="en-US" sz="1100" u="sng"/>
              <a:t>Souvenir Edition of the Battle of Wilson’s Creek, August 10, 1861.</a:t>
            </a:r>
            <a:r>
              <a:rPr lang="en-US" altLang="en-US" sz="1100"/>
              <a:t>  16 pages, illus. maps.  Page 13.</a:t>
            </a:r>
            <a:endParaRPr lang="en-US" altLang="en-US" sz="1100" u="sng"/>
          </a:p>
          <a:p>
            <a:pPr eaLnBrk="1" hangingPunct="1">
              <a:spcBef>
                <a:spcPct val="0"/>
              </a:spcBef>
              <a:buClrTx/>
              <a:buSzTx/>
              <a:buFontTx/>
              <a:buAutoNum type="arabicPeriod"/>
            </a:pPr>
            <a:endParaRPr lang="en-US" altLang="en-US" sz="1200" u="sng"/>
          </a:p>
        </p:txBody>
      </p:sp>
    </p:spTree>
    <p:extLst>
      <p:ext uri="{BB962C8B-B14F-4D97-AF65-F5344CB8AC3E}">
        <p14:creationId xmlns:p14="http://schemas.microsoft.com/office/powerpoint/2010/main" val="710102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600200"/>
            <a:ext cx="8382000" cy="4114800"/>
          </a:xfrm>
          <a:solidFill>
            <a:srgbClr val="F2F2F2"/>
          </a:solidFill>
        </p:spPr>
        <p:txBody>
          <a:bodyPr/>
          <a:lstStyle/>
          <a:p>
            <a:pPr eaLnBrk="1" hangingPunct="1"/>
            <a:r>
              <a:rPr lang="en-US" altLang="en-US" sz="2400" dirty="0" smtClean="0"/>
              <a:t>“I … issued orders on the 9</a:t>
            </a:r>
            <a:r>
              <a:rPr lang="en-US" altLang="en-US" sz="2400" baseline="30000" dirty="0" smtClean="0"/>
              <a:t>th</a:t>
            </a:r>
            <a:r>
              <a:rPr lang="en-US" altLang="en-US" sz="2400" dirty="0" smtClean="0"/>
              <a:t> instant to my force to start at 9:00 at night to attack at 4 different points at daylight … When the time arrived for the night march, it began to rain slightly, and fearing from the want of cartridge boxes, that my ammunition would be ruined, I ordered the movement to be stopped, hoping to move the next morning.”  </a:t>
            </a:r>
            <a:r>
              <a:rPr lang="en-US" altLang="en-US" sz="1200" dirty="0" smtClean="0"/>
              <a:t>1</a:t>
            </a:r>
            <a:endParaRPr lang="en-US" altLang="en-US" sz="2400" dirty="0" smtClean="0"/>
          </a:p>
          <a:p>
            <a:pPr eaLnBrk="1" hangingPunct="1">
              <a:buFont typeface="Wingdings 2" pitchFamily="18" charset="2"/>
              <a:buNone/>
            </a:pPr>
            <a:r>
              <a:rPr lang="en-US" altLang="en-US" sz="2400" dirty="0" smtClean="0"/>
              <a:t>--- General McCulloch of the Confederate Forces</a:t>
            </a:r>
          </a:p>
          <a:p>
            <a:pPr eaLnBrk="1" hangingPunct="1">
              <a:buFont typeface="Wingdings 2" pitchFamily="18" charset="2"/>
              <a:buNone/>
            </a:pPr>
            <a:endParaRPr lang="en-US" altLang="en-US" sz="2400" dirty="0" smtClean="0"/>
          </a:p>
          <a:p>
            <a:pPr algn="ctr" eaLnBrk="1" hangingPunct="1">
              <a:buFont typeface="Wingdings 2" pitchFamily="18" charset="2"/>
              <a:buNone/>
            </a:pPr>
            <a:r>
              <a:rPr lang="en-US" altLang="en-US" sz="2400" dirty="0" smtClean="0"/>
              <a:t>DELAY OF BATTLE DUE TO RAIN!</a:t>
            </a:r>
          </a:p>
          <a:p>
            <a:pPr eaLnBrk="1" hangingPunct="1">
              <a:buFont typeface="Wingdings 2" pitchFamily="18" charset="2"/>
              <a:buNone/>
            </a:pPr>
            <a:endParaRPr lang="en-US" altLang="en-US" sz="2400" dirty="0" smtClean="0"/>
          </a:p>
          <a:p>
            <a:pPr eaLnBrk="1" hangingPunct="1">
              <a:buFont typeface="Wingdings 2" pitchFamily="18" charset="2"/>
              <a:buNone/>
            </a:pPr>
            <a:endParaRPr lang="en-US" altLang="en-US" sz="2400" dirty="0" smtClean="0"/>
          </a:p>
        </p:txBody>
      </p:sp>
      <p:sp>
        <p:nvSpPr>
          <p:cNvPr id="9219" name="Title 1"/>
          <p:cNvSpPr>
            <a:spLocks noGrp="1"/>
          </p:cNvSpPr>
          <p:nvPr>
            <p:ph type="title"/>
          </p:nvPr>
        </p:nvSpPr>
        <p:spPr>
          <a:xfrm>
            <a:off x="457200" y="274638"/>
            <a:ext cx="8305800" cy="868362"/>
          </a:xfrm>
        </p:spPr>
        <p:txBody>
          <a:bodyPr/>
          <a:lstStyle/>
          <a:p>
            <a:pPr algn="ctr" eaLnBrk="1" hangingPunct="1"/>
            <a:r>
              <a:rPr lang="en-US" altLang="en-US" sz="3000" smtClean="0"/>
              <a:t>The Rain</a:t>
            </a:r>
          </a:p>
        </p:txBody>
      </p:sp>
      <p:sp>
        <p:nvSpPr>
          <p:cNvPr id="9220" name="TextBox 4"/>
          <p:cNvSpPr txBox="1">
            <a:spLocks noChangeArrowheads="1"/>
          </p:cNvSpPr>
          <p:nvPr/>
        </p:nvSpPr>
        <p:spPr bwMode="auto">
          <a:xfrm>
            <a:off x="457200" y="59436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eaLnBrk="1" hangingPunct="1">
              <a:spcBef>
                <a:spcPct val="0"/>
              </a:spcBef>
              <a:buClrTx/>
              <a:buSzTx/>
              <a:buFontTx/>
              <a:buNone/>
            </a:pPr>
            <a:r>
              <a:rPr lang="en-US" altLang="en-US" sz="1800"/>
              <a:t>1. </a:t>
            </a:r>
            <a:r>
              <a:rPr lang="en-US" altLang="en-US" sz="1100"/>
              <a:t>“Gen. McCulloch’s description of the Battle of Oak Hill [Wilson’s Creek]." </a:t>
            </a:r>
            <a:r>
              <a:rPr lang="en-US" altLang="en-US" sz="1100" u="sng"/>
              <a:t>The Liberty Tribune</a:t>
            </a:r>
            <a:r>
              <a:rPr lang="en-US" altLang="en-US" sz="1100"/>
              <a:t>.  Sept 20, 1861.  Volume XVI.</a:t>
            </a:r>
          </a:p>
        </p:txBody>
      </p:sp>
    </p:spTree>
    <p:extLst>
      <p:ext uri="{BB962C8B-B14F-4D97-AF65-F5344CB8AC3E}">
        <p14:creationId xmlns:p14="http://schemas.microsoft.com/office/powerpoint/2010/main" val="2570233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00" y="3154362"/>
            <a:ext cx="6324600" cy="3557588"/>
          </a:xfrm>
          <a:prstGeom prst="rect">
            <a:avLst/>
          </a:prstGeom>
        </p:spPr>
      </p:pic>
      <p:sp>
        <p:nvSpPr>
          <p:cNvPr id="2" name="TextBox 1"/>
          <p:cNvSpPr txBox="1"/>
          <p:nvPr/>
        </p:nvSpPr>
        <p:spPr>
          <a:xfrm>
            <a:off x="381000" y="381000"/>
            <a:ext cx="8382000" cy="2677656"/>
          </a:xfrm>
          <a:prstGeom prst="rect">
            <a:avLst/>
          </a:prstGeom>
          <a:noFill/>
        </p:spPr>
        <p:txBody>
          <a:bodyPr wrap="square" rtlCol="0">
            <a:spAutoFit/>
          </a:bodyPr>
          <a:lstStyle/>
          <a:p>
            <a:r>
              <a:rPr lang="en-US" sz="2400" dirty="0"/>
              <a:t>Okay, so let’s shift gears a bit now that we have access to Google.  We all remember Marty </a:t>
            </a:r>
            <a:r>
              <a:rPr lang="en-US" sz="2400" dirty="0" err="1"/>
              <a:t>McFly</a:t>
            </a:r>
            <a:r>
              <a:rPr lang="en-US" sz="2400" dirty="0"/>
              <a:t> and Doc Brown hoping in that DeLorean and traveling back to the future, right?  Well, let’s suppose that during the Civil War there was media coverage and meteorological service like today.  Actual weather service efforts did not originate until the 1880s, but not for our purposes.  Today, there is a weatherman to provide us with the forecast</a:t>
            </a:r>
            <a:r>
              <a:rPr lang="en-US" sz="2400" dirty="0" smtClean="0"/>
              <a:t>.</a:t>
            </a:r>
            <a:endParaRPr lang="en-US" sz="2400" dirty="0"/>
          </a:p>
        </p:txBody>
      </p:sp>
    </p:spTree>
    <p:extLst>
      <p:ext uri="{BB962C8B-B14F-4D97-AF65-F5344CB8AC3E}">
        <p14:creationId xmlns:p14="http://schemas.microsoft.com/office/powerpoint/2010/main" val="408281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868362"/>
          </a:xfrm>
        </p:spPr>
        <p:txBody>
          <a:bodyPr/>
          <a:lstStyle/>
          <a:p>
            <a:pPr algn="ctr" eaLnBrk="1" hangingPunct="1"/>
            <a:r>
              <a:rPr lang="en-US" altLang="en-US" sz="3000" smtClean="0"/>
              <a:t>The Rain</a:t>
            </a:r>
          </a:p>
        </p:txBody>
      </p:sp>
      <p:sp>
        <p:nvSpPr>
          <p:cNvPr id="10243" name="Content Placeholder 2"/>
          <p:cNvSpPr>
            <a:spLocks noGrp="1"/>
          </p:cNvSpPr>
          <p:nvPr>
            <p:ph idx="1"/>
          </p:nvPr>
        </p:nvSpPr>
        <p:spPr>
          <a:xfrm>
            <a:off x="457200" y="1600200"/>
            <a:ext cx="7467600" cy="4267200"/>
          </a:xfrm>
          <a:solidFill>
            <a:srgbClr val="F2F2F2"/>
          </a:solidFill>
        </p:spPr>
        <p:txBody>
          <a:bodyPr/>
          <a:lstStyle/>
          <a:p>
            <a:pPr eaLnBrk="1" hangingPunct="1"/>
            <a:r>
              <a:rPr lang="en-US" altLang="en-US" sz="2400" dirty="0" smtClean="0"/>
              <a:t>“The march was ordered for 9 o'clock, but there came a gentle rain which induced General McCulloch to </a:t>
            </a:r>
            <a:r>
              <a:rPr lang="en-US" altLang="en-US" sz="2400" dirty="0" err="1" smtClean="0"/>
              <a:t>countercommand</a:t>
            </a:r>
            <a:r>
              <a:rPr lang="en-US" altLang="en-US" sz="2400" dirty="0" smtClean="0"/>
              <a:t> the order to march and give orders for the soldiers to sleep on their arms.”  </a:t>
            </a:r>
            <a:r>
              <a:rPr lang="en-US" altLang="en-US" sz="1200" dirty="0" smtClean="0"/>
              <a:t>1</a:t>
            </a:r>
            <a:endParaRPr lang="en-US" altLang="en-US" sz="2400" dirty="0" smtClean="0"/>
          </a:p>
          <a:p>
            <a:pPr eaLnBrk="1" hangingPunct="1">
              <a:buFont typeface="Wingdings 2" pitchFamily="18" charset="2"/>
              <a:buNone/>
            </a:pPr>
            <a:r>
              <a:rPr lang="en-US" altLang="en-US" sz="2400" dirty="0" smtClean="0"/>
              <a:t>--- Nameless Confederate Soldier</a:t>
            </a:r>
          </a:p>
          <a:p>
            <a:pPr eaLnBrk="1" hangingPunct="1">
              <a:buFont typeface="Wingdings 2" pitchFamily="18" charset="2"/>
              <a:buNone/>
            </a:pPr>
            <a:endParaRPr lang="en-US" altLang="en-US" sz="2400" dirty="0" smtClean="0"/>
          </a:p>
          <a:p>
            <a:pPr eaLnBrk="1" hangingPunct="1">
              <a:buFont typeface="Wingdings 2" pitchFamily="18" charset="2"/>
              <a:buNone/>
            </a:pPr>
            <a:endParaRPr lang="en-US" altLang="en-US" sz="2400" dirty="0" smtClean="0"/>
          </a:p>
          <a:p>
            <a:pPr eaLnBrk="1" hangingPunct="1">
              <a:buFont typeface="Wingdings 2" pitchFamily="18" charset="2"/>
              <a:buNone/>
            </a:pPr>
            <a:endParaRPr lang="en-US" altLang="en-US" sz="2400" dirty="0" smtClean="0"/>
          </a:p>
          <a:p>
            <a:pPr eaLnBrk="1" hangingPunct="1">
              <a:buFont typeface="Wingdings 2" pitchFamily="18" charset="2"/>
              <a:buNone/>
            </a:pPr>
            <a:r>
              <a:rPr lang="en-US" altLang="en-US" sz="2400" dirty="0" smtClean="0"/>
              <a:t> </a:t>
            </a:r>
          </a:p>
        </p:txBody>
      </p:sp>
      <p:sp>
        <p:nvSpPr>
          <p:cNvPr id="10244" name="TextBox 3"/>
          <p:cNvSpPr txBox="1">
            <a:spLocks noChangeArrowheads="1"/>
          </p:cNvSpPr>
          <p:nvPr/>
        </p:nvSpPr>
        <p:spPr bwMode="auto">
          <a:xfrm>
            <a:off x="457200" y="6096000"/>
            <a:ext cx="815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eaLnBrk="1" hangingPunct="1">
              <a:spcBef>
                <a:spcPct val="0"/>
              </a:spcBef>
              <a:buClrTx/>
              <a:buSzTx/>
              <a:buFontTx/>
              <a:buNone/>
            </a:pPr>
            <a:r>
              <a:rPr lang="en-US" altLang="en-US" sz="1100"/>
              <a:t>1. “An Account of the Battle [of Wilson’s Creek] by a confederate soldier.”  </a:t>
            </a:r>
            <a:r>
              <a:rPr lang="en-US" altLang="en-US" sz="1100" u="sng"/>
              <a:t>The People’s Tribune</a:t>
            </a:r>
            <a:r>
              <a:rPr lang="en-US" altLang="en-US" sz="1100"/>
              <a:t>.  Jefferson City, MO.  August 20, 1873.  Vol 8.  No. 35.  </a:t>
            </a:r>
          </a:p>
        </p:txBody>
      </p:sp>
    </p:spTree>
    <p:extLst>
      <p:ext uri="{BB962C8B-B14F-4D97-AF65-F5344CB8AC3E}">
        <p14:creationId xmlns:p14="http://schemas.microsoft.com/office/powerpoint/2010/main" val="3056369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868362"/>
          </a:xfrm>
        </p:spPr>
        <p:txBody>
          <a:bodyPr/>
          <a:lstStyle/>
          <a:p>
            <a:pPr algn="ctr" eaLnBrk="1" hangingPunct="1"/>
            <a:r>
              <a:rPr lang="en-US" altLang="en-US" sz="3000" smtClean="0"/>
              <a:t>The Rain</a:t>
            </a:r>
          </a:p>
        </p:txBody>
      </p:sp>
      <p:sp>
        <p:nvSpPr>
          <p:cNvPr id="11267" name="Content Placeholder 2"/>
          <p:cNvSpPr>
            <a:spLocks noGrp="1"/>
          </p:cNvSpPr>
          <p:nvPr>
            <p:ph idx="1"/>
          </p:nvPr>
        </p:nvSpPr>
        <p:spPr>
          <a:xfrm>
            <a:off x="457200" y="1600200"/>
            <a:ext cx="7467600" cy="3429000"/>
          </a:xfrm>
          <a:solidFill>
            <a:srgbClr val="F2F2F2"/>
          </a:solidFill>
        </p:spPr>
        <p:txBody>
          <a:bodyPr/>
          <a:lstStyle/>
          <a:p>
            <a:pPr eaLnBrk="1" hangingPunct="1"/>
            <a:r>
              <a:rPr lang="en-US" altLang="en-US" sz="2400" dirty="0" smtClean="0"/>
              <a:t>“Three hours later – at midnight – the drizzle swept across General Lyon’s Army but a few miles away as it marched, silently and methodically, toward preselected positions overlooking the Confederate Camp.”  </a:t>
            </a:r>
            <a:r>
              <a:rPr lang="en-US" altLang="en-US" sz="1200" dirty="0" smtClean="0"/>
              <a:t>1</a:t>
            </a:r>
          </a:p>
        </p:txBody>
      </p:sp>
      <p:sp>
        <p:nvSpPr>
          <p:cNvPr id="11268" name="TextBox 4"/>
          <p:cNvSpPr txBox="1">
            <a:spLocks noChangeArrowheads="1"/>
          </p:cNvSpPr>
          <p:nvPr/>
        </p:nvSpPr>
        <p:spPr bwMode="auto">
          <a:xfrm>
            <a:off x="457200" y="6172200"/>
            <a:ext cx="8153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eaLnBrk="1" hangingPunct="1">
              <a:spcBef>
                <a:spcPct val="0"/>
              </a:spcBef>
              <a:buClrTx/>
              <a:buSzTx/>
              <a:buFontTx/>
              <a:buNone/>
            </a:pPr>
            <a:r>
              <a:rPr lang="en-US" altLang="en-US" sz="1100"/>
              <a:t>1.  </a:t>
            </a:r>
            <a:r>
              <a:rPr lang="en-US" altLang="en-US" sz="1100" u="sng"/>
              <a:t>Souvenir Edition of the Battle of Wilson’s Creek, August 10, 1861.</a:t>
            </a:r>
            <a:r>
              <a:rPr lang="en-US" altLang="en-US" sz="1100"/>
              <a:t>  16 pages, illus. maps.  Page 2.</a:t>
            </a:r>
            <a:endParaRPr lang="en-US" altLang="en-US" sz="1100" u="sng"/>
          </a:p>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560628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944562"/>
          </a:xfrm>
        </p:spPr>
        <p:txBody>
          <a:bodyPr/>
          <a:lstStyle/>
          <a:p>
            <a:pPr algn="ctr" eaLnBrk="1" hangingPunct="1"/>
            <a:r>
              <a:rPr lang="en-US" altLang="en-US" sz="3000" smtClean="0"/>
              <a:t>Without the Rain?</a:t>
            </a:r>
          </a:p>
        </p:txBody>
      </p:sp>
      <p:sp>
        <p:nvSpPr>
          <p:cNvPr id="12291" name="Content Placeholder 2"/>
          <p:cNvSpPr>
            <a:spLocks noGrp="1"/>
          </p:cNvSpPr>
          <p:nvPr>
            <p:ph idx="1"/>
          </p:nvPr>
        </p:nvSpPr>
        <p:spPr>
          <a:xfrm>
            <a:off x="457200" y="1600200"/>
            <a:ext cx="8229600" cy="4038600"/>
          </a:xfrm>
          <a:solidFill>
            <a:srgbClr val="F2F2F2"/>
          </a:solidFill>
        </p:spPr>
        <p:txBody>
          <a:bodyPr/>
          <a:lstStyle/>
          <a:p>
            <a:pPr eaLnBrk="1" hangingPunct="1"/>
            <a:r>
              <a:rPr lang="en-US" altLang="en-US" sz="2400" dirty="0" smtClean="0"/>
              <a:t>We can definitely say that the outcome could have been different.  </a:t>
            </a:r>
          </a:p>
          <a:p>
            <a:pPr eaLnBrk="1" hangingPunct="1"/>
            <a:r>
              <a:rPr lang="en-US" altLang="en-US" sz="2400" dirty="0" smtClean="0"/>
              <a:t>The rain delayed the CONFEDERATE attack.  It allowed for the Union forces to methodically move toward safe positions overlooking the confederate camp.</a:t>
            </a:r>
            <a:r>
              <a:rPr lang="en-US" altLang="en-US" sz="1200" dirty="0" smtClean="0"/>
              <a:t>1</a:t>
            </a:r>
            <a:r>
              <a:rPr lang="en-US" altLang="en-US" sz="2400" dirty="0" smtClean="0"/>
              <a:t> </a:t>
            </a:r>
          </a:p>
          <a:p>
            <a:pPr eaLnBrk="1" hangingPunct="1"/>
            <a:r>
              <a:rPr lang="en-US" altLang="en-US" sz="2400" dirty="0" smtClean="0"/>
              <a:t>It also allowed for the Union forces to have a chance to strike first.  (1</a:t>
            </a:r>
            <a:r>
              <a:rPr lang="en-US" altLang="en-US" sz="2400" baseline="30000" dirty="0" smtClean="0"/>
              <a:t>st</a:t>
            </a:r>
            <a:r>
              <a:rPr lang="en-US" altLang="en-US" sz="2400" dirty="0" smtClean="0"/>
              <a:t> Strike: Union Forces: around 5:00 AM)</a:t>
            </a:r>
          </a:p>
          <a:p>
            <a:pPr eaLnBrk="1" hangingPunct="1">
              <a:buFont typeface="Wingdings 2" pitchFamily="18" charset="2"/>
              <a:buNone/>
            </a:pPr>
            <a:endParaRPr lang="en-US" altLang="en-US" sz="2400" dirty="0" smtClean="0"/>
          </a:p>
          <a:p>
            <a:pPr algn="ctr" eaLnBrk="1" hangingPunct="1">
              <a:buFont typeface="Wingdings 2" pitchFamily="18" charset="2"/>
              <a:buNone/>
            </a:pPr>
            <a:r>
              <a:rPr lang="en-US" altLang="en-US" sz="2400" dirty="0" smtClean="0"/>
              <a:t>Therefore, the Union forces were helped by the rain.  </a:t>
            </a:r>
          </a:p>
        </p:txBody>
      </p:sp>
      <p:sp>
        <p:nvSpPr>
          <p:cNvPr id="12292" name="TextBox 3"/>
          <p:cNvSpPr txBox="1">
            <a:spLocks noChangeArrowheads="1"/>
          </p:cNvSpPr>
          <p:nvPr/>
        </p:nvSpPr>
        <p:spPr bwMode="auto">
          <a:xfrm>
            <a:off x="457200" y="5943600"/>
            <a:ext cx="822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eaLnBrk="1" hangingPunct="1">
              <a:spcBef>
                <a:spcPct val="0"/>
              </a:spcBef>
              <a:buClrTx/>
              <a:buSzTx/>
              <a:buFontTx/>
              <a:buAutoNum type="arabicPeriod"/>
            </a:pPr>
            <a:r>
              <a:rPr lang="en-US" altLang="en-US" sz="1100" u="sng"/>
              <a:t>Souvenir Edition of the Battle of Wilson’s Creek, August 10, 1861.</a:t>
            </a:r>
            <a:r>
              <a:rPr lang="en-US" altLang="en-US" sz="1100"/>
              <a:t>  16 pages, illus. maps.  Page 2.</a:t>
            </a:r>
            <a:endParaRPr lang="en-US" altLang="en-US" sz="1100" u="sng"/>
          </a:p>
        </p:txBody>
      </p:sp>
    </p:spTree>
    <p:extLst>
      <p:ext uri="{BB962C8B-B14F-4D97-AF65-F5344CB8AC3E}">
        <p14:creationId xmlns:p14="http://schemas.microsoft.com/office/powerpoint/2010/main" val="259795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algn="ctr" eaLnBrk="1" hangingPunct="1"/>
            <a:r>
              <a:rPr lang="en-US" altLang="en-US" sz="3000" smtClean="0"/>
              <a:t>Conditions</a:t>
            </a:r>
          </a:p>
        </p:txBody>
      </p:sp>
      <p:sp>
        <p:nvSpPr>
          <p:cNvPr id="13315" name="Content Placeholder 2"/>
          <p:cNvSpPr>
            <a:spLocks noGrp="1"/>
          </p:cNvSpPr>
          <p:nvPr>
            <p:ph idx="1"/>
          </p:nvPr>
        </p:nvSpPr>
        <p:spPr>
          <a:xfrm>
            <a:off x="457200" y="1600200"/>
            <a:ext cx="8153400" cy="4525963"/>
          </a:xfrm>
          <a:solidFill>
            <a:srgbClr val="F2F2F2"/>
          </a:solidFill>
        </p:spPr>
        <p:txBody>
          <a:bodyPr/>
          <a:lstStyle/>
          <a:p>
            <a:pPr algn="ctr" eaLnBrk="1" hangingPunct="1">
              <a:buFont typeface="Wingdings 2" pitchFamily="18" charset="2"/>
              <a:buNone/>
            </a:pPr>
            <a:r>
              <a:rPr lang="en-US" altLang="en-US" sz="2400" dirty="0" smtClean="0"/>
              <a:t>We deduced the weather based on soldier comments.</a:t>
            </a:r>
          </a:p>
          <a:p>
            <a:pPr eaLnBrk="1" hangingPunct="1"/>
            <a:endParaRPr lang="en-US" altLang="en-US" sz="2400" dirty="0" smtClean="0"/>
          </a:p>
          <a:p>
            <a:pPr eaLnBrk="1" hangingPunct="1"/>
            <a:r>
              <a:rPr lang="en-US" altLang="en-US" sz="2400" dirty="0" smtClean="0"/>
              <a:t>Rain fell for approximately three hours the previous night.</a:t>
            </a:r>
          </a:p>
          <a:p>
            <a:pPr eaLnBrk="1" hangingPunct="1"/>
            <a:r>
              <a:rPr lang="en-US" altLang="en-US" sz="2400" dirty="0" smtClean="0"/>
              <a:t>Humid</a:t>
            </a:r>
          </a:p>
          <a:p>
            <a:pPr eaLnBrk="1" hangingPunct="1"/>
            <a:r>
              <a:rPr lang="en-US" altLang="en-US" sz="2400" dirty="0" smtClean="0"/>
              <a:t>Warm to Hot  (morning temperatures in the low to mid-70s F, and highs in the mid 80s  to low 90s F in regions north and west). </a:t>
            </a:r>
          </a:p>
          <a:p>
            <a:pPr eaLnBrk="1" hangingPunct="1"/>
            <a:r>
              <a:rPr lang="en-US" altLang="en-US" sz="2400" dirty="0" smtClean="0"/>
              <a:t> http://www.djburnette.com/research/kansas/index.html</a:t>
            </a:r>
          </a:p>
        </p:txBody>
      </p:sp>
    </p:spTree>
    <p:extLst>
      <p:ext uri="{BB962C8B-B14F-4D97-AF65-F5344CB8AC3E}">
        <p14:creationId xmlns:p14="http://schemas.microsoft.com/office/powerpoint/2010/main" val="3566105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a:solidFill>
            <a:srgbClr val="F2F2F2"/>
          </a:solidFill>
        </p:spPr>
        <p:txBody>
          <a:bodyPr>
            <a:normAutofit/>
          </a:bodyPr>
          <a:lstStyle/>
          <a:p>
            <a:pPr marL="420624" indent="-384048" eaLnBrk="1" fontAlgn="auto" hangingPunct="1">
              <a:spcAft>
                <a:spcPts val="0"/>
              </a:spcAft>
              <a:buFont typeface="Wingdings 2"/>
              <a:buChar char=""/>
              <a:defRPr/>
            </a:pPr>
            <a:r>
              <a:rPr lang="en-US" sz="2400" dirty="0" smtClean="0"/>
              <a:t>We would establish </a:t>
            </a:r>
            <a:r>
              <a:rPr lang="en-US" sz="2400" dirty="0" err="1" smtClean="0"/>
              <a:t>climatological</a:t>
            </a:r>
            <a:r>
              <a:rPr lang="en-US" sz="2400" dirty="0" smtClean="0"/>
              <a:t> norms for that time of year.</a:t>
            </a:r>
          </a:p>
          <a:p>
            <a:pPr marL="420624" indent="-384048" eaLnBrk="1" fontAlgn="auto" hangingPunct="1">
              <a:spcAft>
                <a:spcPts val="0"/>
              </a:spcAft>
              <a:buFont typeface="Wingdings 2"/>
              <a:buChar char=""/>
              <a:defRPr/>
            </a:pPr>
            <a:r>
              <a:rPr lang="en-US" sz="2400" dirty="0" smtClean="0"/>
              <a:t>The norms are not likely to have changed significantly since 1861.  </a:t>
            </a:r>
          </a:p>
          <a:p>
            <a:pPr marL="420624" indent="-384048" eaLnBrk="1" fontAlgn="auto" hangingPunct="1">
              <a:spcAft>
                <a:spcPts val="0"/>
              </a:spcAft>
              <a:buFont typeface="Wingdings 2"/>
              <a:buChar char=""/>
              <a:defRPr/>
            </a:pPr>
            <a:r>
              <a:rPr lang="en-US" sz="2400" dirty="0" smtClean="0"/>
              <a:t>A warm July/August Day would be in the low 90s.  </a:t>
            </a:r>
          </a:p>
          <a:p>
            <a:pPr marL="420624" indent="-384048" eaLnBrk="1" fontAlgn="auto" hangingPunct="1">
              <a:spcAft>
                <a:spcPts val="0"/>
              </a:spcAft>
              <a:buFont typeface="Wingdings 2"/>
              <a:buChar char=""/>
              <a:defRPr/>
            </a:pPr>
            <a:r>
              <a:rPr lang="en-US" sz="2400" dirty="0" smtClean="0"/>
              <a:t>We then examined the days in which the temperatures were in the low 90s.</a:t>
            </a:r>
          </a:p>
          <a:p>
            <a:pPr marL="420624" indent="-384048" eaLnBrk="1" fontAlgn="auto" hangingPunct="1">
              <a:spcAft>
                <a:spcPts val="0"/>
              </a:spcAft>
              <a:buFont typeface="Wingdings 2"/>
              <a:buChar char=""/>
              <a:defRPr/>
            </a:pPr>
            <a:r>
              <a:rPr lang="en-US" sz="2400" dirty="0" smtClean="0"/>
              <a:t>0.25-0.5 inches of rain fell during late July and early August in SGF. </a:t>
            </a:r>
          </a:p>
          <a:p>
            <a:pPr marL="420624" indent="-384048" eaLnBrk="1" fontAlgn="auto" hangingPunct="1">
              <a:spcAft>
                <a:spcPts val="0"/>
              </a:spcAft>
              <a:buFont typeface="Wingdings 2"/>
              <a:buChar char=""/>
              <a:defRPr/>
            </a:pPr>
            <a:r>
              <a:rPr lang="en-US" sz="2400" dirty="0" smtClean="0"/>
              <a:t>We looked at the surface and upper air features and came up with one 500 </a:t>
            </a:r>
            <a:r>
              <a:rPr lang="en-US" sz="2400" dirty="0" err="1" smtClean="0"/>
              <a:t>hPa</a:t>
            </a:r>
            <a:r>
              <a:rPr lang="en-US" sz="2400" dirty="0" smtClean="0"/>
              <a:t> mode, and two possibilities for the surface map. </a:t>
            </a:r>
            <a:endParaRPr lang="en-US" sz="2400" dirty="0"/>
          </a:p>
        </p:txBody>
      </p:sp>
      <p:sp>
        <p:nvSpPr>
          <p:cNvPr id="14339" name="Title 1"/>
          <p:cNvSpPr>
            <a:spLocks noGrp="1"/>
          </p:cNvSpPr>
          <p:nvPr>
            <p:ph type="title"/>
          </p:nvPr>
        </p:nvSpPr>
        <p:spPr>
          <a:xfrm>
            <a:off x="457200" y="274638"/>
            <a:ext cx="8229600" cy="792162"/>
          </a:xfrm>
        </p:spPr>
        <p:txBody>
          <a:bodyPr/>
          <a:lstStyle/>
          <a:p>
            <a:pPr algn="ctr" eaLnBrk="1" hangingPunct="1"/>
            <a:r>
              <a:rPr lang="en-US" altLang="en-US" sz="3000" smtClean="0"/>
              <a:t>Procedure</a:t>
            </a:r>
          </a:p>
        </p:txBody>
      </p:sp>
    </p:spTree>
    <p:extLst>
      <p:ext uri="{BB962C8B-B14F-4D97-AF65-F5344CB8AC3E}">
        <p14:creationId xmlns:p14="http://schemas.microsoft.com/office/powerpoint/2010/main" val="3921377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92162"/>
          </a:xfrm>
        </p:spPr>
        <p:txBody>
          <a:bodyPr/>
          <a:lstStyle/>
          <a:p>
            <a:pPr algn="ctr" eaLnBrk="1" hangingPunct="1"/>
            <a:r>
              <a:rPr lang="en-US" altLang="en-US" sz="3000" smtClean="0"/>
              <a:t>One Possibility</a:t>
            </a:r>
          </a:p>
        </p:txBody>
      </p:sp>
      <p:pic>
        <p:nvPicPr>
          <p:cNvPr id="15363" name="Picture 2" descr="C:\Documents and Settings\Administrator\My Documents\My Pictures\SGFmap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5438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24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pPr algn="ctr" eaLnBrk="1" hangingPunct="1"/>
            <a:r>
              <a:rPr lang="en-US" altLang="en-US" sz="3000" smtClean="0"/>
              <a:t>The Other Possibility</a:t>
            </a:r>
          </a:p>
        </p:txBody>
      </p:sp>
      <p:pic>
        <p:nvPicPr>
          <p:cNvPr id="16387" name="Picture 2" descr="C:\Documents and Settings\Administrator\My Documents\My Pictures\SGFmap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962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36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2162"/>
          </a:xfrm>
        </p:spPr>
        <p:txBody>
          <a:bodyPr/>
          <a:lstStyle/>
          <a:p>
            <a:pPr algn="ctr" eaLnBrk="1" hangingPunct="1"/>
            <a:r>
              <a:rPr lang="en-US" altLang="en-US" sz="3000" smtClean="0"/>
              <a:t>Let’s Use Some Climatological Models</a:t>
            </a:r>
          </a:p>
        </p:txBody>
      </p:sp>
      <p:sp>
        <p:nvSpPr>
          <p:cNvPr id="17411" name="Content Placeholder 2"/>
          <p:cNvSpPr>
            <a:spLocks noGrp="1"/>
          </p:cNvSpPr>
          <p:nvPr>
            <p:ph idx="1"/>
          </p:nvPr>
        </p:nvSpPr>
        <p:spPr>
          <a:solidFill>
            <a:srgbClr val="F2F2F2"/>
          </a:solidFill>
        </p:spPr>
        <p:txBody>
          <a:bodyPr/>
          <a:lstStyle/>
          <a:p>
            <a:pPr eaLnBrk="1" hangingPunct="1"/>
            <a:r>
              <a:rPr lang="en-US" altLang="en-US" sz="2400" dirty="0" smtClean="0"/>
              <a:t>Light rain may have been the result of  weak cold frontal passage.</a:t>
            </a:r>
          </a:p>
          <a:p>
            <a:pPr eaLnBrk="1" hangingPunct="1">
              <a:buFont typeface="Wingdings 2" pitchFamily="18" charset="2"/>
              <a:buNone/>
            </a:pPr>
            <a:endParaRPr lang="en-US" altLang="en-US" sz="2400" dirty="0" smtClean="0"/>
          </a:p>
          <a:p>
            <a:pPr eaLnBrk="1" hangingPunct="1"/>
            <a:r>
              <a:rPr lang="en-US" altLang="en-US" sz="2400" dirty="0" smtClean="0"/>
              <a:t>The Upper Air pattern was likely dominated by a ridge (an elongated axis of high pressure) across the northern tier of states and whose axis was located over the plains.</a:t>
            </a:r>
          </a:p>
        </p:txBody>
      </p:sp>
    </p:spTree>
    <p:extLst>
      <p:ext uri="{BB962C8B-B14F-4D97-AF65-F5344CB8AC3E}">
        <p14:creationId xmlns:p14="http://schemas.microsoft.com/office/powerpoint/2010/main" val="1613284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305800" cy="868362"/>
          </a:xfrm>
        </p:spPr>
        <p:txBody>
          <a:bodyPr/>
          <a:lstStyle/>
          <a:p>
            <a:pPr algn="ctr" eaLnBrk="1" hangingPunct="1"/>
            <a:r>
              <a:rPr lang="en-US" altLang="en-US" sz="3000" smtClean="0"/>
              <a:t>August 11, 2006</a:t>
            </a:r>
          </a:p>
        </p:txBody>
      </p:sp>
      <p:pic>
        <p:nvPicPr>
          <p:cNvPr id="18435" name="Picture 2" descr="C:\Documents and Settings\Administrator\My Documents\My Pictures\August 11th 2006 500 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324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687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305800" cy="868362"/>
          </a:xfrm>
        </p:spPr>
        <p:txBody>
          <a:bodyPr/>
          <a:lstStyle/>
          <a:p>
            <a:pPr algn="ctr" eaLnBrk="1" hangingPunct="1"/>
            <a:r>
              <a:rPr lang="en-US" altLang="en-US" sz="3000" smtClean="0"/>
              <a:t>August 11, 2006 RADAR</a:t>
            </a:r>
          </a:p>
        </p:txBody>
      </p:sp>
      <p:pic>
        <p:nvPicPr>
          <p:cNvPr id="19459" name="Picture 2" descr="C:\Documents and Settings\Administrator\My Documents\My Pictures\August 11th 2006 RA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5532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11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685800" y="990600"/>
            <a:ext cx="7772400" cy="4154984"/>
          </a:xfrm>
          <a:prstGeom prst="rect">
            <a:avLst/>
          </a:prstGeom>
          <a:noFill/>
        </p:spPr>
        <p:txBody>
          <a:bodyPr wrap="square" rtlCol="0">
            <a:spAutoFit/>
          </a:bodyPr>
          <a:lstStyle/>
          <a:p>
            <a:pPr algn="ctr"/>
            <a:r>
              <a:rPr lang="en-US" sz="6600" dirty="0" smtClean="0">
                <a:solidFill>
                  <a:srgbClr val="FFC000"/>
                </a:solidFill>
                <a:latin typeface="Playbill" panose="040506030A0602020202" pitchFamily="82" charset="0"/>
              </a:rPr>
              <a:t>Missouri Central Region Forecast</a:t>
            </a:r>
          </a:p>
          <a:p>
            <a:pPr algn="ctr"/>
            <a:r>
              <a:rPr lang="en-US" sz="6600" dirty="0" smtClean="0">
                <a:solidFill>
                  <a:srgbClr val="FFC000"/>
                </a:solidFill>
                <a:latin typeface="Playbill" panose="040506030A0602020202" pitchFamily="82" charset="0"/>
              </a:rPr>
              <a:t>Provided by</a:t>
            </a:r>
          </a:p>
          <a:p>
            <a:pPr algn="ctr"/>
            <a:r>
              <a:rPr lang="en-US" sz="6600" dirty="0" smtClean="0">
                <a:solidFill>
                  <a:srgbClr val="FFC000"/>
                </a:solidFill>
                <a:latin typeface="Playbill" panose="040506030A0602020202" pitchFamily="82" charset="0"/>
              </a:rPr>
              <a:t>Missouri Weather Service</a:t>
            </a:r>
          </a:p>
          <a:p>
            <a:pPr algn="ctr"/>
            <a:r>
              <a:rPr lang="en-US" sz="6600" dirty="0" smtClean="0">
                <a:solidFill>
                  <a:srgbClr val="FFC000"/>
                </a:solidFill>
                <a:latin typeface="Playbill" panose="040506030A0602020202" pitchFamily="82" charset="0"/>
              </a:rPr>
              <a:t>Serving Missouri since 1821</a:t>
            </a:r>
            <a:endParaRPr lang="en-US" sz="6600" dirty="0">
              <a:solidFill>
                <a:srgbClr val="FFC000"/>
              </a:solidFill>
              <a:latin typeface="Playbill" panose="040506030A0602020202" pitchFamily="82" charset="0"/>
            </a:endParaRPr>
          </a:p>
        </p:txBody>
      </p:sp>
    </p:spTree>
    <p:extLst>
      <p:ext uri="{BB962C8B-B14F-4D97-AF65-F5344CB8AC3E}">
        <p14:creationId xmlns:p14="http://schemas.microsoft.com/office/powerpoint/2010/main" val="905064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istrator\My Documents\My Pictures\July 26, 2008 500 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324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457200" y="274638"/>
            <a:ext cx="8305800" cy="868362"/>
          </a:xfrm>
        </p:spPr>
        <p:txBody>
          <a:bodyPr/>
          <a:lstStyle/>
          <a:p>
            <a:pPr algn="ctr" eaLnBrk="1" hangingPunct="1"/>
            <a:r>
              <a:rPr lang="en-US" altLang="en-US" sz="3000" smtClean="0"/>
              <a:t>July 26, 2008</a:t>
            </a:r>
          </a:p>
        </p:txBody>
      </p:sp>
    </p:spTree>
    <p:extLst>
      <p:ext uri="{BB962C8B-B14F-4D97-AF65-F5344CB8AC3E}">
        <p14:creationId xmlns:p14="http://schemas.microsoft.com/office/powerpoint/2010/main" val="105712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305800" cy="868362"/>
          </a:xfrm>
        </p:spPr>
        <p:txBody>
          <a:bodyPr/>
          <a:lstStyle/>
          <a:p>
            <a:pPr algn="ctr" eaLnBrk="1" hangingPunct="1"/>
            <a:r>
              <a:rPr lang="en-US" altLang="en-US" sz="3000" smtClean="0"/>
              <a:t>July 26, 2008 RADAR</a:t>
            </a:r>
          </a:p>
        </p:txBody>
      </p:sp>
      <p:pic>
        <p:nvPicPr>
          <p:cNvPr id="21507" name="Picture 2" descr="C:\Documents and Settings\Administrator\My Documents\My Pictures\July 26, 2008 RA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572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069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305800" cy="868362"/>
          </a:xfrm>
        </p:spPr>
        <p:txBody>
          <a:bodyPr/>
          <a:lstStyle/>
          <a:p>
            <a:pPr algn="ctr" eaLnBrk="1" hangingPunct="1"/>
            <a:r>
              <a:rPr lang="en-US" altLang="en-US" sz="3000" smtClean="0"/>
              <a:t>July 27, 2008</a:t>
            </a:r>
          </a:p>
        </p:txBody>
      </p:sp>
      <p:pic>
        <p:nvPicPr>
          <p:cNvPr id="22531" name="Picture 3" descr="C:\Documents and Settings\Administrator\My Documents\My Pictures\July 27, 2008 500 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573838"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70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305800" cy="868362"/>
          </a:xfrm>
        </p:spPr>
        <p:txBody>
          <a:bodyPr/>
          <a:lstStyle/>
          <a:p>
            <a:pPr algn="ctr" eaLnBrk="1" hangingPunct="1"/>
            <a:r>
              <a:rPr lang="en-US" altLang="en-US" sz="3000" smtClean="0"/>
              <a:t>July 27, 2008 RADAR</a:t>
            </a:r>
          </a:p>
        </p:txBody>
      </p:sp>
      <p:pic>
        <p:nvPicPr>
          <p:cNvPr id="23555" name="Picture 3" descr="C:\Documents and Settings\Administrator\My Documents\My Pictures\July 27, 2008 RA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572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277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05800" cy="868362"/>
          </a:xfrm>
        </p:spPr>
        <p:txBody>
          <a:bodyPr/>
          <a:lstStyle/>
          <a:p>
            <a:pPr algn="ctr" eaLnBrk="1" hangingPunct="1"/>
            <a:r>
              <a:rPr lang="en-US" altLang="en-US" sz="3000" smtClean="0"/>
              <a:t>August 12, 2006</a:t>
            </a:r>
          </a:p>
        </p:txBody>
      </p:sp>
      <p:pic>
        <p:nvPicPr>
          <p:cNvPr id="24579" name="Picture 2" descr="C:\Documents and Settings\Administrator\My Documents\My Pictures\August 12, 2006 500 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77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62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305800" cy="868362"/>
          </a:xfrm>
        </p:spPr>
        <p:txBody>
          <a:bodyPr/>
          <a:lstStyle/>
          <a:p>
            <a:pPr algn="ctr" eaLnBrk="1" hangingPunct="1"/>
            <a:r>
              <a:rPr lang="en-US" altLang="en-US" sz="3000" smtClean="0"/>
              <a:t>August 12, 2006 RADAR</a:t>
            </a:r>
          </a:p>
        </p:txBody>
      </p:sp>
      <p:pic>
        <p:nvPicPr>
          <p:cNvPr id="25603" name="Picture 2" descr="C:\Documents and Settings\Administrator\My Documents\My Pictures\August 12, 2006 RA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324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418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305800" cy="868362"/>
          </a:xfrm>
        </p:spPr>
        <p:txBody>
          <a:bodyPr/>
          <a:lstStyle/>
          <a:p>
            <a:pPr algn="ctr" eaLnBrk="1" hangingPunct="1"/>
            <a:r>
              <a:rPr lang="en-US" altLang="en-US" sz="3000" smtClean="0"/>
              <a:t>July 13, 2003</a:t>
            </a:r>
          </a:p>
        </p:txBody>
      </p:sp>
      <p:pic>
        <p:nvPicPr>
          <p:cNvPr id="26627" name="Picture 2" descr="C:\Documents and Settings\Administrator\My Documents\My Pictures\July 13, 2003 500 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77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051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305800" cy="868362"/>
          </a:xfrm>
        </p:spPr>
        <p:txBody>
          <a:bodyPr/>
          <a:lstStyle/>
          <a:p>
            <a:pPr algn="ctr" eaLnBrk="1" hangingPunct="1"/>
            <a:r>
              <a:rPr lang="en-US" altLang="en-US" sz="3000" smtClean="0"/>
              <a:t>July 13, 2003 RADAR</a:t>
            </a:r>
          </a:p>
        </p:txBody>
      </p:sp>
      <p:pic>
        <p:nvPicPr>
          <p:cNvPr id="27651" name="Picture 2" descr="C:\Documents and Settings\Administrator\My Documents\My Pictures\July 13, 2003 RA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667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091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305800" cy="868362"/>
          </a:xfrm>
        </p:spPr>
        <p:txBody>
          <a:bodyPr/>
          <a:lstStyle/>
          <a:p>
            <a:pPr algn="ctr" eaLnBrk="1" hangingPunct="1"/>
            <a:r>
              <a:rPr lang="en-US" altLang="en-US" sz="3000" smtClean="0"/>
              <a:t>Summary and Conclusion</a:t>
            </a:r>
          </a:p>
        </p:txBody>
      </p:sp>
      <p:sp>
        <p:nvSpPr>
          <p:cNvPr id="28675" name="Content Placeholder 5"/>
          <p:cNvSpPr>
            <a:spLocks noGrp="1"/>
          </p:cNvSpPr>
          <p:nvPr>
            <p:ph idx="1"/>
          </p:nvPr>
        </p:nvSpPr>
        <p:spPr>
          <a:xfrm>
            <a:off x="457200" y="1600200"/>
            <a:ext cx="8153400" cy="4525963"/>
          </a:xfrm>
          <a:solidFill>
            <a:srgbClr val="F2F2F2"/>
          </a:solidFill>
        </p:spPr>
        <p:txBody>
          <a:bodyPr/>
          <a:lstStyle/>
          <a:p>
            <a:pPr eaLnBrk="1" hangingPunct="1"/>
            <a:r>
              <a:rPr lang="en-US" altLang="en-US" sz="2400" dirty="0" smtClean="0"/>
              <a:t>Weather played a role in the outcome of the battle.</a:t>
            </a:r>
          </a:p>
          <a:p>
            <a:pPr eaLnBrk="1" hangingPunct="1"/>
            <a:r>
              <a:rPr lang="en-US" altLang="en-US" sz="2400" dirty="0" smtClean="0"/>
              <a:t>Without the rain, General McCulloch would have resumed the march towards Union forces at 9 0’clock the night before.</a:t>
            </a:r>
          </a:p>
          <a:p>
            <a:pPr eaLnBrk="1" hangingPunct="1"/>
            <a:r>
              <a:rPr lang="en-US" altLang="en-US" sz="2400" dirty="0" smtClean="0"/>
              <a:t>We can use current climatological data from the past several years to determine weather events from long ago, based on reports from newspapers, diaries, </a:t>
            </a:r>
            <a:r>
              <a:rPr lang="en-US" altLang="en-US" sz="2400" dirty="0" err="1" smtClean="0"/>
              <a:t>etc</a:t>
            </a:r>
            <a:r>
              <a:rPr lang="en-US" altLang="en-US" sz="2400" dirty="0" smtClean="0"/>
              <a:t>…</a:t>
            </a:r>
          </a:p>
          <a:p>
            <a:pPr eaLnBrk="1" hangingPunct="1"/>
            <a:r>
              <a:rPr lang="en-US" altLang="en-US" sz="2400" dirty="0" smtClean="0"/>
              <a:t>Thus, we can better determine how weather plays a role in significant historical events.  </a:t>
            </a:r>
          </a:p>
          <a:p>
            <a:pPr eaLnBrk="1" hangingPunct="1"/>
            <a:endParaRPr lang="en-US" altLang="en-US" sz="2400" dirty="0" smtClean="0"/>
          </a:p>
        </p:txBody>
      </p:sp>
    </p:spTree>
    <p:extLst>
      <p:ext uri="{BB962C8B-B14F-4D97-AF65-F5344CB8AC3E}">
        <p14:creationId xmlns:p14="http://schemas.microsoft.com/office/powerpoint/2010/main" val="3391975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1600200"/>
            <a:ext cx="8229600" cy="4525963"/>
          </a:xfrm>
          <a:solidFill>
            <a:srgbClr val="F2F2F2"/>
          </a:solidFill>
        </p:spPr>
        <p:txBody>
          <a:bodyPr/>
          <a:lstStyle/>
          <a:p>
            <a:pPr algn="ctr" eaLnBrk="1" hangingPunct="1">
              <a:buFont typeface="Wingdings 2" pitchFamily="18" charset="2"/>
              <a:buNone/>
            </a:pPr>
            <a:r>
              <a:rPr lang="en-US" altLang="en-US" sz="2400" dirty="0" smtClean="0"/>
              <a:t>Weather is understudied when examining historical events.</a:t>
            </a:r>
          </a:p>
          <a:p>
            <a:pPr algn="ctr" eaLnBrk="1" hangingPunct="1">
              <a:buFont typeface="Wingdings 2" pitchFamily="18" charset="2"/>
              <a:buNone/>
            </a:pPr>
            <a:endParaRPr lang="en-US" altLang="en-US" sz="2400" dirty="0" smtClean="0"/>
          </a:p>
          <a:p>
            <a:pPr algn="ctr" eaLnBrk="1" hangingPunct="1">
              <a:buFont typeface="Wingdings 2" pitchFamily="18" charset="2"/>
              <a:buNone/>
            </a:pPr>
            <a:r>
              <a:rPr lang="en-US" altLang="en-US" sz="2400" dirty="0" smtClean="0"/>
              <a:t>Weather has significant roles in history.</a:t>
            </a:r>
          </a:p>
          <a:p>
            <a:pPr eaLnBrk="1" hangingPunct="1"/>
            <a:endParaRPr lang="en-US" altLang="en-US" dirty="0" smtClean="0"/>
          </a:p>
        </p:txBody>
      </p:sp>
      <p:sp>
        <p:nvSpPr>
          <p:cNvPr id="29699" name="Title 1"/>
          <p:cNvSpPr>
            <a:spLocks noGrp="1"/>
          </p:cNvSpPr>
          <p:nvPr>
            <p:ph type="title"/>
          </p:nvPr>
        </p:nvSpPr>
        <p:spPr>
          <a:xfrm>
            <a:off x="457200" y="274638"/>
            <a:ext cx="8305800" cy="868362"/>
          </a:xfrm>
        </p:spPr>
        <p:txBody>
          <a:bodyPr/>
          <a:lstStyle/>
          <a:p>
            <a:pPr algn="ctr" eaLnBrk="1" hangingPunct="1"/>
            <a:r>
              <a:rPr lang="en-US" altLang="en-US" sz="3000" smtClean="0"/>
              <a:t>Summary and Conclusion</a:t>
            </a:r>
          </a:p>
        </p:txBody>
      </p:sp>
    </p:spTree>
    <p:extLst>
      <p:ext uri="{BB962C8B-B14F-4D97-AF65-F5344CB8AC3E}">
        <p14:creationId xmlns:p14="http://schemas.microsoft.com/office/powerpoint/2010/main" val="2415473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686800" cy="6001643"/>
          </a:xfrm>
          <a:prstGeom prst="rect">
            <a:avLst/>
          </a:prstGeom>
          <a:noFill/>
        </p:spPr>
        <p:txBody>
          <a:bodyPr wrap="square" rtlCol="0">
            <a:spAutoFit/>
          </a:bodyPr>
          <a:lstStyle/>
          <a:p>
            <a:r>
              <a:rPr lang="en-US" sz="2400" dirty="0" smtClean="0">
                <a:solidFill>
                  <a:srgbClr val="FFC000"/>
                </a:solidFill>
              </a:rPr>
              <a:t>Your Missouri Weather Service Extended Forecast for June 26, 1861 through July 4, 1861.  Expect hot and humid conditions through central Missouri with periods of thunderstorms throughout the region.</a:t>
            </a:r>
          </a:p>
          <a:p>
            <a:r>
              <a:rPr lang="en-US" sz="2400" dirty="0" smtClean="0">
                <a:solidFill>
                  <a:srgbClr val="FFC000"/>
                </a:solidFill>
              </a:rPr>
              <a:t>Wednesday, June 26th: Periods of strong thunderstorms are expected for the forecast area.  Chance of precipitation 60 percent.  Highs in the upper 80s, lows in the mid 70s.</a:t>
            </a:r>
          </a:p>
          <a:p>
            <a:r>
              <a:rPr lang="en-US" sz="2400" dirty="0" smtClean="0">
                <a:solidFill>
                  <a:srgbClr val="FFC000"/>
                </a:solidFill>
              </a:rPr>
              <a:t>Saturday, June 29: Rain chances continue. Expect showers and thunderstorms with some storms severe.  Chance of precipitation 70 percent.  Highs in the lower 90s, lows in the mid 70s.</a:t>
            </a:r>
          </a:p>
          <a:p>
            <a:r>
              <a:rPr lang="en-US" sz="2400" dirty="0" smtClean="0">
                <a:solidFill>
                  <a:srgbClr val="FFC000"/>
                </a:solidFill>
              </a:rPr>
              <a:t>Wednesday, July 3:  Showers and thunderstorms likely, some storms may produce significant rainfall.  Chance of precipitation 90 percent.  Highs in the lower 90s, lows in the mid 70s.</a:t>
            </a:r>
          </a:p>
          <a:p>
            <a:r>
              <a:rPr lang="en-US" sz="2400" dirty="0" smtClean="0">
                <a:solidFill>
                  <a:srgbClr val="FFC000"/>
                </a:solidFill>
              </a:rPr>
              <a:t>For Thursday, July 4: Rain chances continue, scattered thunderstorms possible.  Chance of precipitation 50 percent. Highs in the upper 80s, lows in the lower 70s.</a:t>
            </a:r>
            <a:endParaRPr lang="en-US" sz="2400" dirty="0">
              <a:solidFill>
                <a:srgbClr val="FFC000"/>
              </a:solidFill>
            </a:endParaRPr>
          </a:p>
        </p:txBody>
      </p:sp>
      <p:pic>
        <p:nvPicPr>
          <p:cNvPr id="3" name="forec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856170"/>
            <a:ext cx="609600" cy="609600"/>
          </a:xfrm>
          <a:prstGeom prst="rect">
            <a:avLst/>
          </a:prstGeom>
        </p:spPr>
      </p:pic>
    </p:spTree>
    <p:extLst>
      <p:ext uri="{BB962C8B-B14F-4D97-AF65-F5344CB8AC3E}">
        <p14:creationId xmlns:p14="http://schemas.microsoft.com/office/powerpoint/2010/main" val="2399350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a:solidFill>
            <a:srgbClr val="F2F2F2"/>
          </a:solidFill>
        </p:spPr>
        <p:txBody>
          <a:bodyPr>
            <a:normAutofit fontScale="90000"/>
          </a:bodyPr>
          <a:lstStyle/>
          <a:p>
            <a:pPr eaLnBrk="1" fontAlgn="auto" hangingPunct="1">
              <a:spcAft>
                <a:spcPts val="0"/>
              </a:spcAft>
              <a:defRPr/>
            </a:pPr>
            <a:r>
              <a:rPr lang="en-US" dirty="0" smtClean="0"/>
              <a:t>The First Battle of Lexington, September 1861: What was the role of weather?   </a:t>
            </a:r>
            <a:endParaRPr lang="en-US" dirty="0"/>
          </a:p>
        </p:txBody>
      </p:sp>
      <p:sp>
        <p:nvSpPr>
          <p:cNvPr id="3" name="Subtitle 2"/>
          <p:cNvSpPr>
            <a:spLocks noGrp="1"/>
          </p:cNvSpPr>
          <p:nvPr>
            <p:ph type="subTitle" idx="1"/>
          </p:nvPr>
        </p:nvSpPr>
        <p:spPr>
          <a:xfrm>
            <a:off x="5334000" y="4085070"/>
            <a:ext cx="3276600" cy="914400"/>
          </a:xfrm>
        </p:spPr>
        <p:txBody>
          <a:bodyPr>
            <a:normAutofit fontScale="55000" lnSpcReduction="20000"/>
          </a:bodyPr>
          <a:lstStyle/>
          <a:p>
            <a:pPr eaLnBrk="1" fontAlgn="auto" hangingPunct="1">
              <a:spcAft>
                <a:spcPts val="0"/>
              </a:spcAft>
              <a:buFont typeface="Wingdings 2"/>
              <a:buNone/>
              <a:defRPr/>
            </a:pPr>
            <a:r>
              <a:rPr lang="en-US" dirty="0" smtClean="0"/>
              <a:t>Anthony R. Lupo</a:t>
            </a:r>
          </a:p>
          <a:p>
            <a:pPr eaLnBrk="1" fontAlgn="auto" hangingPunct="1">
              <a:spcAft>
                <a:spcPts val="0"/>
              </a:spcAft>
              <a:buFont typeface="Wingdings 2"/>
              <a:buNone/>
              <a:defRPr/>
            </a:pPr>
            <a:r>
              <a:rPr lang="en-US" dirty="0" smtClean="0"/>
              <a:t>And</a:t>
            </a:r>
          </a:p>
          <a:p>
            <a:pPr eaLnBrk="1" fontAlgn="auto" hangingPunct="1">
              <a:spcAft>
                <a:spcPts val="0"/>
              </a:spcAft>
              <a:buFont typeface="Wingdings 2"/>
              <a:buNone/>
              <a:defRPr/>
            </a:pPr>
            <a:r>
              <a:rPr lang="en-US" dirty="0" smtClean="0"/>
              <a:t>James Michael Madden</a:t>
            </a:r>
            <a:endParaRPr lang="en-US" dirty="0"/>
          </a:p>
        </p:txBody>
      </p:sp>
      <p:pic>
        <p:nvPicPr>
          <p:cNvPr id="6148" name="Picture 2" descr="The Battle of Lex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44196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111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Introduction</a:t>
            </a:r>
            <a:endParaRPr lang="en-US" dirty="0">
              <a:solidFill>
                <a:schemeClr val="accent1">
                  <a:tint val="88000"/>
                  <a:satMod val="150000"/>
                </a:schemeClr>
              </a:solidFill>
            </a:endParaRPr>
          </a:p>
        </p:txBody>
      </p:sp>
      <p:sp>
        <p:nvSpPr>
          <p:cNvPr id="7171" name="Content Placeholder 2"/>
          <p:cNvSpPr>
            <a:spLocks noGrp="1"/>
          </p:cNvSpPr>
          <p:nvPr>
            <p:ph idx="1"/>
          </p:nvPr>
        </p:nvSpPr>
        <p:spPr>
          <a:xfrm>
            <a:off x="503238" y="530225"/>
            <a:ext cx="8183562" cy="4187825"/>
          </a:xfrm>
          <a:solidFill>
            <a:srgbClr val="F2F2F2"/>
          </a:solidFill>
        </p:spPr>
        <p:txBody>
          <a:bodyPr>
            <a:normAutofit fontScale="92500" lnSpcReduction="10000"/>
          </a:bodyPr>
          <a:lstStyle/>
          <a:p>
            <a:pPr eaLnBrk="1" hangingPunct="1"/>
            <a:r>
              <a:rPr lang="en-US" altLang="en-US" dirty="0" smtClean="0"/>
              <a:t>Pictured on the front page is the address of ex-Governor Claiborne Jackson to surrendered Union Troops (sketched by O.R. and taken from Harper’s Weekly).</a:t>
            </a:r>
          </a:p>
          <a:p>
            <a:pPr eaLnBrk="1" hangingPunct="1"/>
            <a:endParaRPr lang="en-US" altLang="en-US" dirty="0" smtClean="0"/>
          </a:p>
          <a:p>
            <a:pPr eaLnBrk="1" hangingPunct="1"/>
            <a:r>
              <a:rPr lang="en-US" altLang="en-US" dirty="0" smtClean="0"/>
              <a:t>The first Battle of Lexington is often called the “battle of the hemp bales”, it occurred from 13-20 September and resulted in a confederate victory.  </a:t>
            </a:r>
          </a:p>
        </p:txBody>
      </p:sp>
    </p:spTree>
    <p:extLst>
      <p:ext uri="{BB962C8B-B14F-4D97-AF65-F5344CB8AC3E}">
        <p14:creationId xmlns:p14="http://schemas.microsoft.com/office/powerpoint/2010/main" val="3562791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Introduction</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fontScale="92500" lnSpcReduction="10000"/>
          </a:bodyPr>
          <a:lstStyle/>
          <a:p>
            <a:pPr marL="265176" indent="-265176" eaLnBrk="1" fontAlgn="auto" hangingPunct="1">
              <a:spcAft>
                <a:spcPts val="0"/>
              </a:spcAft>
              <a:buFont typeface="Wingdings 2"/>
              <a:buChar char=""/>
              <a:defRPr/>
            </a:pPr>
            <a:r>
              <a:rPr lang="en-US" dirty="0" smtClean="0"/>
              <a:t>The belligerents were the US Army (3,500 troops) led by Col. Robert Mulligan, and the Missouri State Guard under Maj. Gen. Sterling Price (a pro-confederate force of 12,500).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In the final assault of September 20, pro-confederates used hemp bales soaked in the Missouri river as shields to absorb Union artillery and arms fire.   </a:t>
            </a:r>
            <a:endParaRPr lang="en-US" dirty="0"/>
          </a:p>
        </p:txBody>
      </p:sp>
    </p:spTree>
    <p:extLst>
      <p:ext uri="{BB962C8B-B14F-4D97-AF65-F5344CB8AC3E}">
        <p14:creationId xmlns:p14="http://schemas.microsoft.com/office/powerpoint/2010/main" val="3196798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Introduction</a:t>
            </a:r>
            <a:endParaRPr lang="en-US" dirty="0">
              <a:solidFill>
                <a:schemeClr val="accent1">
                  <a:tint val="88000"/>
                  <a:satMod val="150000"/>
                </a:schemeClr>
              </a:solidFill>
            </a:endParaRPr>
          </a:p>
        </p:txBody>
      </p:sp>
      <p:sp>
        <p:nvSpPr>
          <p:cNvPr id="9219"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This allowed the pro-confederate force to get close enough to union positions to finally over-run them. </a:t>
            </a:r>
          </a:p>
          <a:p>
            <a:pPr eaLnBrk="1" hangingPunct="1"/>
            <a:endParaRPr lang="en-US" altLang="en-US" dirty="0" smtClean="0"/>
          </a:p>
          <a:p>
            <a:pPr eaLnBrk="1" hangingPunct="1"/>
            <a:r>
              <a:rPr lang="en-US" altLang="en-US" dirty="0" smtClean="0"/>
              <a:t>Clearly, weather was influential in the Carthage and Wilson’s Creek engagements. How influential was it for Lexington? </a:t>
            </a:r>
          </a:p>
        </p:txBody>
      </p:sp>
    </p:spTree>
    <p:extLst>
      <p:ext uri="{BB962C8B-B14F-4D97-AF65-F5344CB8AC3E}">
        <p14:creationId xmlns:p14="http://schemas.microsoft.com/office/powerpoint/2010/main" val="1966997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Methods</a:t>
            </a:r>
            <a:endParaRPr lang="en-US" dirty="0">
              <a:solidFill>
                <a:schemeClr val="accent1">
                  <a:tint val="88000"/>
                  <a:satMod val="150000"/>
                </a:schemeClr>
              </a:solidFill>
            </a:endParaRPr>
          </a:p>
        </p:txBody>
      </p:sp>
      <p:sp>
        <p:nvSpPr>
          <p:cNvPr id="10243"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For this battle, unlike the other two, the weather was no longer in a summer regime. This makes reconstruction more difficult. </a:t>
            </a:r>
          </a:p>
          <a:p>
            <a:pPr eaLnBrk="1" hangingPunct="1"/>
            <a:endParaRPr lang="en-US" altLang="en-US" dirty="0" smtClean="0"/>
          </a:p>
          <a:p>
            <a:pPr eaLnBrk="1" hangingPunct="1"/>
            <a:r>
              <a:rPr lang="en-US" altLang="en-US" dirty="0" smtClean="0"/>
              <a:t>Summer patterns over North America show much less variation, which made reconstruction fairly simple.</a:t>
            </a:r>
          </a:p>
        </p:txBody>
      </p:sp>
    </p:spTree>
    <p:extLst>
      <p:ext uri="{BB962C8B-B14F-4D97-AF65-F5344CB8AC3E}">
        <p14:creationId xmlns:p14="http://schemas.microsoft.com/office/powerpoint/2010/main" val="1644628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Methods</a:t>
            </a:r>
            <a:endParaRPr lang="en-US" dirty="0">
              <a:solidFill>
                <a:schemeClr val="accent1">
                  <a:tint val="88000"/>
                  <a:satMod val="150000"/>
                </a:schemeClr>
              </a:solidFill>
            </a:endParaRPr>
          </a:p>
        </p:txBody>
      </p:sp>
      <p:sp>
        <p:nvSpPr>
          <p:cNvPr id="11267" name="Content Placeholder 2"/>
          <p:cNvSpPr>
            <a:spLocks noGrp="1"/>
          </p:cNvSpPr>
          <p:nvPr>
            <p:ph idx="1"/>
          </p:nvPr>
        </p:nvSpPr>
        <p:spPr>
          <a:xfrm>
            <a:off x="503238" y="530225"/>
            <a:ext cx="8183562" cy="4187825"/>
          </a:xfrm>
          <a:solidFill>
            <a:srgbClr val="F2F2F2"/>
          </a:solidFill>
        </p:spPr>
        <p:txBody>
          <a:bodyPr>
            <a:normAutofit lnSpcReduction="10000"/>
          </a:bodyPr>
          <a:lstStyle/>
          <a:p>
            <a:pPr eaLnBrk="1" hangingPunct="1"/>
            <a:r>
              <a:rPr lang="en-US" altLang="en-US" dirty="0" smtClean="0"/>
              <a:t>As in the other two cases, descriptions from those who were there are best to use. </a:t>
            </a:r>
          </a:p>
          <a:p>
            <a:pPr eaLnBrk="1" hangingPunct="1"/>
            <a:endParaRPr lang="en-US" altLang="en-US" dirty="0" smtClean="0"/>
          </a:p>
          <a:p>
            <a:pPr eaLnBrk="1" hangingPunct="1"/>
            <a:r>
              <a:rPr lang="en-US" altLang="en-US" dirty="0" smtClean="0"/>
              <a:t>Records from nearby stations in Kansas were used. </a:t>
            </a:r>
          </a:p>
          <a:p>
            <a:pPr eaLnBrk="1" hangingPunct="1"/>
            <a:endParaRPr lang="en-US" altLang="en-US" dirty="0" smtClean="0"/>
          </a:p>
          <a:p>
            <a:pPr eaLnBrk="1" hangingPunct="1"/>
            <a:r>
              <a:rPr lang="en-US" altLang="en-US" dirty="0" smtClean="0"/>
              <a:t>Also observations from Minnesota and the Eastern United States were used. </a:t>
            </a:r>
          </a:p>
        </p:txBody>
      </p:sp>
    </p:spTree>
    <p:extLst>
      <p:ext uri="{BB962C8B-B14F-4D97-AF65-F5344CB8AC3E}">
        <p14:creationId xmlns:p14="http://schemas.microsoft.com/office/powerpoint/2010/main" val="4053650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Descriptions of the weather</a:t>
            </a:r>
            <a:endParaRPr lang="en-US" dirty="0">
              <a:solidFill>
                <a:schemeClr val="accent1">
                  <a:tint val="88000"/>
                  <a:satMod val="150000"/>
                </a:schemeClr>
              </a:solidFill>
            </a:endParaRPr>
          </a:p>
        </p:txBody>
      </p:sp>
      <p:sp>
        <p:nvSpPr>
          <p:cNvPr id="12291" name="Content Placeholder 2"/>
          <p:cNvSpPr>
            <a:spLocks noGrp="1"/>
          </p:cNvSpPr>
          <p:nvPr>
            <p:ph idx="1"/>
          </p:nvPr>
        </p:nvSpPr>
        <p:spPr>
          <a:xfrm>
            <a:off x="503238" y="530225"/>
            <a:ext cx="8183562" cy="4187825"/>
          </a:xfrm>
          <a:solidFill>
            <a:srgbClr val="F2F2F2"/>
          </a:solidFill>
        </p:spPr>
        <p:txBody>
          <a:bodyPr>
            <a:normAutofit fontScale="92500"/>
          </a:bodyPr>
          <a:lstStyle/>
          <a:p>
            <a:pPr eaLnBrk="1" hangingPunct="1"/>
            <a:r>
              <a:rPr lang="en-US" altLang="en-US" dirty="0" smtClean="0"/>
              <a:t>From the Lexington Intelligencer March 8, 1902, the Lexington Letters: </a:t>
            </a:r>
          </a:p>
          <a:p>
            <a:pPr eaLnBrk="1" hangingPunct="1"/>
            <a:endParaRPr lang="en-US" altLang="en-US" dirty="0" smtClean="0"/>
          </a:p>
          <a:p>
            <a:pPr eaLnBrk="1" hangingPunct="1"/>
            <a:r>
              <a:rPr lang="en-US" altLang="en-US" dirty="0" smtClean="0"/>
              <a:t>W.S. Hyde(Monday Sept. 16, 1861): “It rained all day Saturday….. It is raining again this morning.”</a:t>
            </a:r>
          </a:p>
          <a:p>
            <a:pPr eaLnBrk="1" hangingPunct="1"/>
            <a:endParaRPr lang="en-US" altLang="en-US" dirty="0" smtClean="0"/>
          </a:p>
          <a:p>
            <a:pPr eaLnBrk="1" hangingPunct="1"/>
            <a:r>
              <a:rPr lang="en-US" altLang="en-US" dirty="0" smtClean="0"/>
              <a:t>(Wed. Sept 25</a:t>
            </a:r>
            <a:r>
              <a:rPr lang="en-US" altLang="en-US" baseline="30000" dirty="0" smtClean="0"/>
              <a:t>th</a:t>
            </a:r>
            <a:r>
              <a:rPr lang="en-US" altLang="en-US" dirty="0" smtClean="0"/>
              <a:t>) “We need some more blanket and quilts.” </a:t>
            </a:r>
          </a:p>
          <a:p>
            <a:pPr eaLnBrk="1" hangingPunct="1"/>
            <a:endParaRPr lang="en-US" altLang="en-US" dirty="0" smtClean="0"/>
          </a:p>
        </p:txBody>
      </p:sp>
    </p:spTree>
    <p:extLst>
      <p:ext uri="{BB962C8B-B14F-4D97-AF65-F5344CB8AC3E}">
        <p14:creationId xmlns:p14="http://schemas.microsoft.com/office/powerpoint/2010/main" val="3805135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Descriptions of the weather</a:t>
            </a:r>
            <a:endParaRPr lang="en-US" dirty="0">
              <a:solidFill>
                <a:schemeClr val="accent1">
                  <a:tint val="88000"/>
                  <a:satMod val="150000"/>
                </a:schemeClr>
              </a:solidFill>
            </a:endParaRPr>
          </a:p>
        </p:txBody>
      </p:sp>
      <p:sp>
        <p:nvSpPr>
          <p:cNvPr id="13315"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From anonymous on Sept. 22. 1861 printed in the Democratic Herald in Louisiana, MO: </a:t>
            </a:r>
          </a:p>
          <a:p>
            <a:pPr eaLnBrk="1" hangingPunct="1"/>
            <a:endParaRPr lang="en-US" altLang="en-US" dirty="0" smtClean="0"/>
          </a:p>
          <a:p>
            <a:pPr eaLnBrk="1" hangingPunct="1"/>
            <a:r>
              <a:rPr lang="en-US" altLang="en-US" dirty="0" smtClean="0"/>
              <a:t>“We lay in the trenches all of Thursday night, although it was raining hard, and some of us were without blankets.” – writer refers to Thursday Sept. 19</a:t>
            </a:r>
            <a:r>
              <a:rPr lang="en-US" altLang="en-US" baseline="30000" dirty="0" smtClean="0"/>
              <a:t>th</a:t>
            </a:r>
            <a:r>
              <a:rPr lang="en-US" altLang="en-US" dirty="0" smtClean="0"/>
              <a:t>. </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731888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Descriptions of the Weather</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lnSpcReduction="10000"/>
          </a:bodyPr>
          <a:lstStyle/>
          <a:p>
            <a:pPr marL="265176" indent="-265176" eaLnBrk="1" fontAlgn="auto" hangingPunct="1">
              <a:spcAft>
                <a:spcPts val="0"/>
              </a:spcAft>
              <a:buFont typeface="Wingdings 2"/>
              <a:buChar char=""/>
              <a:defRPr/>
            </a:pPr>
            <a:r>
              <a:rPr lang="en-US" dirty="0" smtClean="0"/>
              <a:t>The first hand accounts suggest a wet period of weather, and at least two to three heavy rains between September 13-20.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Wet weather may have led to a delay in the battle, but would definitely have helped the confederate forces keep the hemp bales wet (ample river water and no drying!).</a:t>
            </a:r>
            <a:endParaRPr lang="en-US" dirty="0"/>
          </a:p>
        </p:txBody>
      </p:sp>
    </p:spTree>
    <p:extLst>
      <p:ext uri="{BB962C8B-B14F-4D97-AF65-F5344CB8AC3E}">
        <p14:creationId xmlns:p14="http://schemas.microsoft.com/office/powerpoint/2010/main" val="2455331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Descriptions from outside MO</a:t>
            </a:r>
            <a:endParaRPr lang="en-US" dirty="0">
              <a:solidFill>
                <a:schemeClr val="accent1">
                  <a:tint val="88000"/>
                  <a:satMod val="150000"/>
                </a:schemeClr>
              </a:solidFill>
            </a:endParaRPr>
          </a:p>
        </p:txBody>
      </p:sp>
      <p:sp>
        <p:nvSpPr>
          <p:cNvPr id="15363" name="Content Placeholder 2"/>
          <p:cNvSpPr>
            <a:spLocks noGrp="1"/>
          </p:cNvSpPr>
          <p:nvPr>
            <p:ph idx="1"/>
          </p:nvPr>
        </p:nvSpPr>
        <p:spPr>
          <a:xfrm>
            <a:off x="503238" y="530225"/>
            <a:ext cx="8183562" cy="4187825"/>
          </a:xfrm>
          <a:solidFill>
            <a:srgbClr val="F2F2F2"/>
          </a:solidFill>
        </p:spPr>
        <p:txBody>
          <a:bodyPr>
            <a:normAutofit lnSpcReduction="10000"/>
          </a:bodyPr>
          <a:lstStyle/>
          <a:p>
            <a:pPr eaLnBrk="1" hangingPunct="1"/>
            <a:r>
              <a:rPr lang="en-US" altLang="en-US" dirty="0" smtClean="0"/>
              <a:t>From Minnesota, September was cold during the 6</a:t>
            </a:r>
            <a:r>
              <a:rPr lang="en-US" altLang="en-US" baseline="30000" dirty="0" smtClean="0"/>
              <a:t>th</a:t>
            </a:r>
            <a:r>
              <a:rPr lang="en-US" altLang="en-US" dirty="0" smtClean="0"/>
              <a:t> and 7</a:t>
            </a:r>
            <a:r>
              <a:rPr lang="en-US" altLang="en-US" baseline="30000" dirty="0" smtClean="0"/>
              <a:t>th</a:t>
            </a:r>
            <a:r>
              <a:rPr lang="en-US" altLang="en-US" dirty="0" smtClean="0"/>
              <a:t>, but very hot  and humid during the 14 – 19 </a:t>
            </a:r>
            <a:r>
              <a:rPr lang="en-US" altLang="en-US" dirty="0" err="1" smtClean="0"/>
              <a:t>th.</a:t>
            </a:r>
            <a:r>
              <a:rPr lang="en-US" altLang="en-US" dirty="0" smtClean="0"/>
              <a:t> </a:t>
            </a:r>
          </a:p>
          <a:p>
            <a:pPr eaLnBrk="1" hangingPunct="1"/>
            <a:endParaRPr lang="en-US" altLang="en-US" dirty="0" smtClean="0"/>
          </a:p>
          <a:p>
            <a:pPr eaLnBrk="1" hangingPunct="1"/>
            <a:r>
              <a:rPr lang="en-US" altLang="en-US" dirty="0" smtClean="0"/>
              <a:t>From Kentucky: Sept 16</a:t>
            </a:r>
            <a:r>
              <a:rPr lang="en-US" altLang="en-US" baseline="30000" dirty="0" smtClean="0"/>
              <a:t>th</a:t>
            </a:r>
            <a:r>
              <a:rPr lang="en-US" altLang="en-US" dirty="0" smtClean="0"/>
              <a:t> Paducah, 70 F in the morning and 85 in the afternoon.</a:t>
            </a:r>
          </a:p>
          <a:p>
            <a:pPr eaLnBrk="1" hangingPunct="1"/>
            <a:endParaRPr lang="en-US" altLang="en-US" dirty="0" smtClean="0"/>
          </a:p>
          <a:p>
            <a:pPr eaLnBrk="1" hangingPunct="1"/>
            <a:r>
              <a:rPr lang="en-US" altLang="en-US" dirty="0" smtClean="0"/>
              <a:t>From Philadelphia, rain on the 19</a:t>
            </a:r>
            <a:r>
              <a:rPr lang="en-US" altLang="en-US" baseline="30000" dirty="0" smtClean="0"/>
              <a:t>th</a:t>
            </a:r>
            <a:r>
              <a:rPr lang="en-US" altLang="en-US" dirty="0" smtClean="0"/>
              <a:t>. </a:t>
            </a:r>
          </a:p>
        </p:txBody>
      </p:sp>
    </p:spTree>
    <p:extLst>
      <p:ext uri="{BB962C8B-B14F-4D97-AF65-F5344CB8AC3E}">
        <p14:creationId xmlns:p14="http://schemas.microsoft.com/office/powerpoint/2010/main" val="46825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4832092"/>
          </a:xfrm>
          <a:prstGeom prst="rect">
            <a:avLst/>
          </a:prstGeom>
          <a:solidFill>
            <a:srgbClr val="F2F2F2">
              <a:alpha val="72157"/>
            </a:srgbClr>
          </a:solidFill>
          <a:ln>
            <a:solidFill>
              <a:schemeClr val="bg1">
                <a:lumMod val="95000"/>
              </a:schemeClr>
            </a:solidFill>
          </a:ln>
        </p:spPr>
        <p:txBody>
          <a:bodyPr wrap="square" rtlCol="0">
            <a:spAutoFit/>
          </a:bodyPr>
          <a:lstStyle/>
          <a:p>
            <a:r>
              <a:rPr lang="en-US" sz="2800" dirty="0"/>
              <a:t>Okay, so now we know what to expect from the forecast as we get ready for our Fourth of July celebrations.  Unfortunate for the military groups located in the state at that time, they did not.  They suffered the effects of the weather as they attempted to make their way across the state.</a:t>
            </a:r>
          </a:p>
          <a:p>
            <a:r>
              <a:rPr lang="en-US" sz="2800" dirty="0"/>
              <a:t>We are going to examine three battles that occurred in Missouri during 1861, first, the Battle of Carthage, then the Battle of Wilson’s Creek, and finally, the First Battle of Lexington commonly referred to as the Battle of the Hemp Bales</a:t>
            </a:r>
            <a:r>
              <a:rPr lang="en-US" sz="2800" dirty="0" smtClean="0"/>
              <a:t>.</a:t>
            </a:r>
            <a:endParaRPr lang="en-US" sz="2800" dirty="0"/>
          </a:p>
        </p:txBody>
      </p:sp>
    </p:spTree>
    <p:extLst>
      <p:ext uri="{BB962C8B-B14F-4D97-AF65-F5344CB8AC3E}">
        <p14:creationId xmlns:p14="http://schemas.microsoft.com/office/powerpoint/2010/main" val="40828194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Descriptions from outside MO</a:t>
            </a:r>
            <a:endParaRPr lang="en-US" dirty="0">
              <a:solidFill>
                <a:schemeClr val="accent1">
                  <a:tint val="88000"/>
                  <a:satMod val="150000"/>
                </a:schemeClr>
              </a:solidFill>
            </a:endParaRPr>
          </a:p>
        </p:txBody>
      </p:sp>
      <p:sp>
        <p:nvSpPr>
          <p:cNvPr id="16387"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From Washington DC: The 14</a:t>
            </a:r>
            <a:r>
              <a:rPr lang="en-US" altLang="en-US" baseline="30000" dirty="0" smtClean="0"/>
              <a:t>th</a:t>
            </a:r>
            <a:r>
              <a:rPr lang="en-US" altLang="en-US" dirty="0" smtClean="0"/>
              <a:t> to the 18</a:t>
            </a:r>
            <a:r>
              <a:rPr lang="en-US" altLang="en-US" baseline="30000" dirty="0" smtClean="0"/>
              <a:t>th</a:t>
            </a:r>
            <a:r>
              <a:rPr lang="en-US" altLang="en-US" dirty="0" smtClean="0"/>
              <a:t> was sunny and pleasant, and was likely associated with high pressure. </a:t>
            </a:r>
          </a:p>
          <a:p>
            <a:pPr eaLnBrk="1" hangingPunct="1"/>
            <a:endParaRPr lang="en-US" altLang="en-US" dirty="0" smtClean="0"/>
          </a:p>
          <a:p>
            <a:pPr eaLnBrk="1" hangingPunct="1"/>
            <a:r>
              <a:rPr lang="en-US" altLang="en-US" dirty="0" smtClean="0"/>
              <a:t>During the 18</a:t>
            </a:r>
            <a:r>
              <a:rPr lang="en-US" altLang="en-US" baseline="30000" dirty="0" smtClean="0"/>
              <a:t>th</a:t>
            </a:r>
            <a:r>
              <a:rPr lang="en-US" altLang="en-US" dirty="0" smtClean="0"/>
              <a:t> to the 22</a:t>
            </a:r>
            <a:r>
              <a:rPr lang="en-US" altLang="en-US" baseline="30000" dirty="0" smtClean="0"/>
              <a:t>nd</a:t>
            </a:r>
            <a:r>
              <a:rPr lang="en-US" altLang="en-US" dirty="0" smtClean="0"/>
              <a:t> it was warm and humid. This suggests strong southerly flow and a departing high. </a:t>
            </a:r>
          </a:p>
        </p:txBody>
      </p:sp>
    </p:spTree>
    <p:extLst>
      <p:ext uri="{BB962C8B-B14F-4D97-AF65-F5344CB8AC3E}">
        <p14:creationId xmlns:p14="http://schemas.microsoft.com/office/powerpoint/2010/main" val="1118733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Actual Data</a:t>
            </a:r>
            <a:endParaRPr lang="en-US" dirty="0">
              <a:solidFill>
                <a:schemeClr val="accent1">
                  <a:tint val="88000"/>
                  <a:satMod val="150000"/>
                </a:schemeClr>
              </a:solidFill>
            </a:endParaRPr>
          </a:p>
        </p:txBody>
      </p:sp>
      <p:sp>
        <p:nvSpPr>
          <p:cNvPr id="17411" name="Content Placeholder 2"/>
          <p:cNvSpPr>
            <a:spLocks noGrp="1"/>
          </p:cNvSpPr>
          <p:nvPr>
            <p:ph idx="1"/>
          </p:nvPr>
        </p:nvSpPr>
        <p:spPr>
          <a:xfrm>
            <a:off x="503238" y="530225"/>
            <a:ext cx="8183562" cy="4187825"/>
          </a:xfrm>
          <a:solidFill>
            <a:srgbClr val="F2F2F2"/>
          </a:solidFill>
        </p:spPr>
        <p:txBody>
          <a:bodyPr>
            <a:normAutofit lnSpcReduction="10000"/>
          </a:bodyPr>
          <a:lstStyle/>
          <a:p>
            <a:pPr eaLnBrk="1" hangingPunct="1"/>
            <a:r>
              <a:rPr lang="en-US" altLang="en-US" dirty="0" smtClean="0"/>
              <a:t>The average high during this time of year today 78 F, and 54-55 F for lows. </a:t>
            </a:r>
          </a:p>
          <a:p>
            <a:pPr eaLnBrk="1" hangingPunct="1"/>
            <a:endParaRPr lang="en-US" altLang="en-US" dirty="0" smtClean="0"/>
          </a:p>
          <a:p>
            <a:pPr eaLnBrk="1" hangingPunct="1"/>
            <a:endParaRPr lang="en-US" altLang="en-US" dirty="0" smtClean="0"/>
          </a:p>
          <a:p>
            <a:pPr eaLnBrk="1" hangingPunct="1"/>
            <a:r>
              <a:rPr lang="en-US" altLang="en-US" dirty="0" smtClean="0"/>
              <a:t>In 1861, this would be similar 75 – 78 F for a maximum and 52 – 55 F for minima. </a:t>
            </a:r>
          </a:p>
          <a:p>
            <a:pPr eaLnBrk="1" hangingPunct="1"/>
            <a:endParaRPr lang="en-US" altLang="en-US" dirty="0" smtClean="0"/>
          </a:p>
          <a:p>
            <a:pPr eaLnBrk="1" hangingPunct="1"/>
            <a:r>
              <a:rPr lang="en-US" altLang="en-US" dirty="0" smtClean="0"/>
              <a:t>Actual readings come from Kansas.</a:t>
            </a:r>
          </a:p>
        </p:txBody>
      </p:sp>
    </p:spTree>
    <p:extLst>
      <p:ext uri="{BB962C8B-B14F-4D97-AF65-F5344CB8AC3E}">
        <p14:creationId xmlns:p14="http://schemas.microsoft.com/office/powerpoint/2010/main" val="3748268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Actual Data</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fontScale="55000" lnSpcReduction="20000"/>
          </a:bodyPr>
          <a:lstStyle/>
          <a:p>
            <a:pPr marL="265176" indent="-265176" eaLnBrk="1" fontAlgn="auto" hangingPunct="1">
              <a:spcAft>
                <a:spcPts val="0"/>
              </a:spcAft>
              <a:buFont typeface="Wingdings 2"/>
              <a:buChar char=""/>
              <a:defRPr/>
            </a:pPr>
            <a:r>
              <a:rPr lang="en-US" dirty="0" smtClean="0"/>
              <a:t>Leavenworth, KS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Date		Min	Max</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Sept 13     	63 F	75F</a:t>
            </a:r>
          </a:p>
          <a:p>
            <a:pPr marL="265176" indent="-265176" eaLnBrk="1" fontAlgn="auto" hangingPunct="1">
              <a:spcAft>
                <a:spcPts val="0"/>
              </a:spcAft>
              <a:buFont typeface="Wingdings 2"/>
              <a:buChar char=""/>
              <a:defRPr/>
            </a:pPr>
            <a:r>
              <a:rPr lang="en-US" dirty="0" smtClean="0"/>
              <a:t>Sept 14 	71 F	88 F  (Frontal passage - </a:t>
            </a:r>
            <a:r>
              <a:rPr lang="en-US" dirty="0" smtClean="0">
                <a:solidFill>
                  <a:srgbClr val="0070C0"/>
                </a:solidFill>
              </a:rPr>
              <a:t>cold)</a:t>
            </a:r>
          </a:p>
          <a:p>
            <a:pPr marL="265176" indent="-265176" eaLnBrk="1" fontAlgn="auto" hangingPunct="1">
              <a:spcAft>
                <a:spcPts val="0"/>
              </a:spcAft>
              <a:buFont typeface="Wingdings 2"/>
              <a:buChar char=""/>
              <a:defRPr/>
            </a:pPr>
            <a:r>
              <a:rPr lang="en-US" dirty="0" smtClean="0"/>
              <a:t>Sept 15	69 F 	71 F</a:t>
            </a:r>
          </a:p>
          <a:p>
            <a:pPr marL="265176" indent="-265176" eaLnBrk="1" fontAlgn="auto" hangingPunct="1">
              <a:spcAft>
                <a:spcPts val="0"/>
              </a:spcAft>
              <a:buFont typeface="Wingdings 2"/>
              <a:buChar char=""/>
              <a:defRPr/>
            </a:pPr>
            <a:r>
              <a:rPr lang="en-US" dirty="0" smtClean="0"/>
              <a:t>Sept 16	63 F 	76 F (Frontal passage - </a:t>
            </a:r>
            <a:r>
              <a:rPr lang="en-US" dirty="0" smtClean="0">
                <a:solidFill>
                  <a:srgbClr val="FF0000"/>
                </a:solidFill>
              </a:rPr>
              <a:t>warm</a:t>
            </a:r>
            <a:r>
              <a:rPr lang="en-US" dirty="0" smtClean="0"/>
              <a:t>)</a:t>
            </a:r>
          </a:p>
          <a:p>
            <a:pPr marL="265176" indent="-265176" eaLnBrk="1" fontAlgn="auto" hangingPunct="1">
              <a:spcAft>
                <a:spcPts val="0"/>
              </a:spcAft>
              <a:buFont typeface="Wingdings 2"/>
              <a:buChar char=""/>
              <a:defRPr/>
            </a:pPr>
            <a:r>
              <a:rPr lang="en-US" dirty="0" smtClean="0"/>
              <a:t>Sept 17	64 F	87 F</a:t>
            </a:r>
          </a:p>
          <a:p>
            <a:pPr marL="265176" indent="-265176" eaLnBrk="1" fontAlgn="auto" hangingPunct="1">
              <a:spcAft>
                <a:spcPts val="0"/>
              </a:spcAft>
              <a:buFont typeface="Wingdings 2"/>
              <a:buChar char=""/>
              <a:defRPr/>
            </a:pPr>
            <a:r>
              <a:rPr lang="en-US" dirty="0" smtClean="0"/>
              <a:t>Sept 18	74 F 	90 F</a:t>
            </a:r>
          </a:p>
          <a:p>
            <a:pPr marL="265176" indent="-265176" eaLnBrk="1" fontAlgn="auto" hangingPunct="1">
              <a:spcAft>
                <a:spcPts val="0"/>
              </a:spcAft>
              <a:buFont typeface="Wingdings 2"/>
              <a:buChar char=""/>
              <a:defRPr/>
            </a:pPr>
            <a:r>
              <a:rPr lang="en-US" dirty="0" smtClean="0"/>
              <a:t>Sept 19	75 F	92 F (Frontal Passage - </a:t>
            </a:r>
            <a:r>
              <a:rPr lang="en-US" dirty="0" smtClean="0">
                <a:solidFill>
                  <a:srgbClr val="0070C0"/>
                </a:solidFill>
              </a:rPr>
              <a:t>cold</a:t>
            </a:r>
            <a:r>
              <a:rPr lang="en-US" dirty="0" smtClean="0"/>
              <a:t>)</a:t>
            </a:r>
          </a:p>
          <a:p>
            <a:pPr marL="265176" indent="-265176" eaLnBrk="1" fontAlgn="auto" hangingPunct="1">
              <a:spcAft>
                <a:spcPts val="0"/>
              </a:spcAft>
              <a:buFont typeface="Wingdings 2"/>
              <a:buChar char=""/>
              <a:defRPr/>
            </a:pPr>
            <a:r>
              <a:rPr lang="en-US" dirty="0" smtClean="0"/>
              <a:t>Sept 20	56 F	64 F</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http://www.djburnette.com/research/kansas/index.html</a:t>
            </a:r>
          </a:p>
          <a:p>
            <a:pPr marL="265176" indent="-265176"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66067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Actual Data</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fontScale="92500" lnSpcReduction="10000"/>
          </a:bodyPr>
          <a:lstStyle/>
          <a:p>
            <a:pPr marL="265176" indent="-265176" eaLnBrk="1" fontAlgn="auto" hangingPunct="1">
              <a:spcAft>
                <a:spcPts val="0"/>
              </a:spcAft>
              <a:buFont typeface="Wingdings 2"/>
              <a:buChar char=""/>
              <a:defRPr/>
            </a:pPr>
            <a:r>
              <a:rPr lang="en-US" dirty="0" smtClean="0"/>
              <a:t>There were three frontal passages and the temperatures were quite warm for the time of year.</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The morning of the final push was very much cooler, and a cold front had come through.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The summer regime finally seems over at this point.</a:t>
            </a:r>
            <a:endParaRPr lang="en-US" dirty="0"/>
          </a:p>
        </p:txBody>
      </p:sp>
    </p:spTree>
    <p:extLst>
      <p:ext uri="{BB962C8B-B14F-4D97-AF65-F5344CB8AC3E}">
        <p14:creationId xmlns:p14="http://schemas.microsoft.com/office/powerpoint/2010/main" val="4221352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Actual Data</a:t>
            </a:r>
            <a:endParaRPr lang="en-US" dirty="0">
              <a:solidFill>
                <a:schemeClr val="accent1">
                  <a:tint val="88000"/>
                  <a:satMod val="150000"/>
                </a:schemeClr>
              </a:solidFill>
            </a:endParaRPr>
          </a:p>
        </p:txBody>
      </p:sp>
      <p:sp>
        <p:nvSpPr>
          <p:cNvPr id="20483" name="Content Placeholder 2"/>
          <p:cNvSpPr>
            <a:spLocks noGrp="1"/>
          </p:cNvSpPr>
          <p:nvPr>
            <p:ph idx="1"/>
          </p:nvPr>
        </p:nvSpPr>
        <p:spPr>
          <a:xfrm>
            <a:off x="503238" y="530225"/>
            <a:ext cx="8183562" cy="4187825"/>
          </a:xfrm>
          <a:solidFill>
            <a:srgbClr val="F2F2F2"/>
          </a:solidFill>
        </p:spPr>
        <p:txBody>
          <a:bodyPr>
            <a:normAutofit lnSpcReduction="10000"/>
          </a:bodyPr>
          <a:lstStyle/>
          <a:p>
            <a:pPr eaLnBrk="1" hangingPunct="1"/>
            <a:r>
              <a:rPr lang="en-US" altLang="en-US" dirty="0" smtClean="0"/>
              <a:t>The data suggests quite meridional flow, cool in early September, and a strong ridge during the week of the battle.</a:t>
            </a:r>
          </a:p>
          <a:p>
            <a:pPr eaLnBrk="1" hangingPunct="1"/>
            <a:endParaRPr lang="en-US" altLang="en-US" dirty="0" smtClean="0"/>
          </a:p>
          <a:p>
            <a:pPr eaLnBrk="1" hangingPunct="1"/>
            <a:r>
              <a:rPr lang="en-US" altLang="en-US" dirty="0" smtClean="0"/>
              <a:t>This is typical of a La Nina year. Warm weather late into the year. An active Atlantic hurricane year (1861), and a La Nina – like sea surface temperatures in the Pacific. </a:t>
            </a:r>
          </a:p>
        </p:txBody>
      </p:sp>
    </p:spTree>
    <p:extLst>
      <p:ext uri="{BB962C8B-B14F-4D97-AF65-F5344CB8AC3E}">
        <p14:creationId xmlns:p14="http://schemas.microsoft.com/office/powerpoint/2010/main" val="587520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The maps</a:t>
            </a:r>
            <a:endParaRPr lang="en-US" dirty="0">
              <a:solidFill>
                <a:schemeClr val="accent1">
                  <a:tint val="88000"/>
                  <a:satMod val="150000"/>
                </a:schemeClr>
              </a:solidFill>
            </a:endParaRPr>
          </a:p>
        </p:txBody>
      </p:sp>
      <p:sp>
        <p:nvSpPr>
          <p:cNvPr id="21507" name="Content Placeholder 2"/>
          <p:cNvSpPr>
            <a:spLocks noGrp="1"/>
          </p:cNvSpPr>
          <p:nvPr>
            <p:ph idx="1"/>
          </p:nvPr>
        </p:nvSpPr>
        <p:spPr>
          <a:xfrm>
            <a:off x="503238" y="530225"/>
            <a:ext cx="8183562" cy="4187825"/>
          </a:xfrm>
          <a:solidFill>
            <a:srgbClr val="F2F2F2"/>
          </a:solidFill>
        </p:spPr>
        <p:txBody>
          <a:bodyPr>
            <a:normAutofit lnSpcReduction="10000"/>
          </a:bodyPr>
          <a:lstStyle/>
          <a:p>
            <a:pPr eaLnBrk="1" hangingPunct="1"/>
            <a:r>
              <a:rPr lang="en-US" altLang="en-US" dirty="0" smtClean="0"/>
              <a:t>We examined weather maps from the early to mid fall from 2000 – 2010. </a:t>
            </a:r>
          </a:p>
          <a:p>
            <a:pPr eaLnBrk="1" hangingPunct="1"/>
            <a:endParaRPr lang="en-US" altLang="en-US" dirty="0" smtClean="0"/>
          </a:p>
          <a:p>
            <a:pPr eaLnBrk="1" hangingPunct="1"/>
            <a:r>
              <a:rPr lang="en-US" altLang="en-US" dirty="0" smtClean="0"/>
              <a:t>The year 2007 was a La Nina like year, and the period from September 13 – 27 resembles the type of weather that would result in the descriptions above from inside and outside Missouri. </a:t>
            </a:r>
          </a:p>
        </p:txBody>
      </p:sp>
    </p:spTree>
    <p:extLst>
      <p:ext uri="{BB962C8B-B14F-4D97-AF65-F5344CB8AC3E}">
        <p14:creationId xmlns:p14="http://schemas.microsoft.com/office/powerpoint/2010/main" val="2489872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The maps</a:t>
            </a:r>
            <a:endParaRPr lang="en-US" dirty="0">
              <a:solidFill>
                <a:schemeClr val="accent1">
                  <a:tint val="88000"/>
                  <a:satMod val="150000"/>
                </a:schemeClr>
              </a:solidFill>
            </a:endParaRPr>
          </a:p>
        </p:txBody>
      </p:sp>
      <p:sp>
        <p:nvSpPr>
          <p:cNvPr id="22531"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You can view these maps at: </a:t>
            </a:r>
          </a:p>
          <a:p>
            <a:pPr eaLnBrk="1" hangingPunct="1"/>
            <a:endParaRPr lang="en-US" altLang="en-US" dirty="0" smtClean="0"/>
          </a:p>
          <a:p>
            <a:pPr eaLnBrk="1" hangingPunct="1"/>
            <a:r>
              <a:rPr lang="en-US" altLang="en-US" dirty="0" smtClean="0"/>
              <a:t>http://www.hpc.ncep.noaa.gov/dailywxmap/index_20070913.html</a:t>
            </a:r>
          </a:p>
        </p:txBody>
      </p:sp>
    </p:spTree>
    <p:extLst>
      <p:ext uri="{BB962C8B-B14F-4D97-AF65-F5344CB8AC3E}">
        <p14:creationId xmlns:p14="http://schemas.microsoft.com/office/powerpoint/2010/main" val="2116609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Summary and Conclusions</a:t>
            </a:r>
            <a:endParaRPr lang="en-US" dirty="0">
              <a:solidFill>
                <a:schemeClr val="accent1">
                  <a:tint val="88000"/>
                  <a:satMod val="150000"/>
                </a:schemeClr>
              </a:solidFill>
            </a:endParaRPr>
          </a:p>
        </p:txBody>
      </p:sp>
      <p:sp>
        <p:nvSpPr>
          <p:cNvPr id="23555" name="Content Placeholder 2"/>
          <p:cNvSpPr>
            <a:spLocks noGrp="1"/>
          </p:cNvSpPr>
          <p:nvPr>
            <p:ph idx="1"/>
          </p:nvPr>
        </p:nvSpPr>
        <p:spPr>
          <a:xfrm>
            <a:off x="503238" y="530225"/>
            <a:ext cx="8183562" cy="4187825"/>
          </a:xfrm>
          <a:solidFill>
            <a:srgbClr val="F2F2F2"/>
          </a:solidFill>
        </p:spPr>
        <p:txBody>
          <a:bodyPr>
            <a:normAutofit fontScale="92500" lnSpcReduction="10000"/>
          </a:bodyPr>
          <a:lstStyle/>
          <a:p>
            <a:pPr eaLnBrk="1" hangingPunct="1"/>
            <a:r>
              <a:rPr lang="en-US" altLang="en-US" dirty="0" smtClean="0"/>
              <a:t>The weather of Mid-September 1861 was discerned from first hand sources at the Battle of Lexington. </a:t>
            </a:r>
          </a:p>
          <a:p>
            <a:pPr eaLnBrk="1" hangingPunct="1"/>
            <a:endParaRPr lang="en-US" altLang="en-US" dirty="0" smtClean="0"/>
          </a:p>
          <a:p>
            <a:pPr eaLnBrk="1" hangingPunct="1"/>
            <a:r>
              <a:rPr lang="en-US" altLang="en-US" dirty="0" smtClean="0"/>
              <a:t>We examined data from stations relatively close to the battle site. </a:t>
            </a:r>
          </a:p>
          <a:p>
            <a:pPr eaLnBrk="1" hangingPunct="1"/>
            <a:endParaRPr lang="en-US" altLang="en-US" dirty="0" smtClean="0"/>
          </a:p>
          <a:p>
            <a:pPr eaLnBrk="1" hangingPunct="1"/>
            <a:r>
              <a:rPr lang="en-US" altLang="en-US" dirty="0" smtClean="0"/>
              <a:t>We also examined accounts from outside Missouri. </a:t>
            </a:r>
          </a:p>
        </p:txBody>
      </p:sp>
    </p:spTree>
    <p:extLst>
      <p:ext uri="{BB962C8B-B14F-4D97-AF65-F5344CB8AC3E}">
        <p14:creationId xmlns:p14="http://schemas.microsoft.com/office/powerpoint/2010/main" val="1466169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Summary and Conclusions</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fontScale="85000" lnSpcReduction="20000"/>
          </a:bodyPr>
          <a:lstStyle/>
          <a:p>
            <a:pPr marL="265176" indent="-265176" eaLnBrk="1" fontAlgn="auto" hangingPunct="1">
              <a:spcAft>
                <a:spcPts val="0"/>
              </a:spcAft>
              <a:buFont typeface="Wingdings 2"/>
              <a:buChar char=""/>
              <a:defRPr/>
            </a:pPr>
            <a:r>
              <a:rPr lang="en-US" dirty="0" smtClean="0"/>
              <a:t>Mid-September 1861 was quite a bit warmer than normal. A large ridge was likely covering the eastern United States.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Three rain events were associated with temperature changes and likely may have delayed operations between September 13</a:t>
            </a:r>
            <a:r>
              <a:rPr lang="en-US" baseline="30000" dirty="0" smtClean="0"/>
              <a:t>th</a:t>
            </a:r>
            <a:r>
              <a:rPr lang="en-US" dirty="0" smtClean="0"/>
              <a:t> and September 20</a:t>
            </a:r>
            <a:r>
              <a:rPr lang="en-US" baseline="30000" dirty="0" smtClean="0"/>
              <a:t>th</a:t>
            </a:r>
            <a:r>
              <a:rPr lang="en-US" dirty="0" smtClean="0"/>
              <a:t>.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 The morning of the final battle followed a heavy rain and likely thunderstorms as a cold front ushered in much cooler temperatures. </a:t>
            </a:r>
          </a:p>
        </p:txBody>
      </p:sp>
    </p:spTree>
    <p:extLst>
      <p:ext uri="{BB962C8B-B14F-4D97-AF65-F5344CB8AC3E}">
        <p14:creationId xmlns:p14="http://schemas.microsoft.com/office/powerpoint/2010/main" val="221719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Summary and Conclusions</a:t>
            </a:r>
            <a:endParaRPr lang="en-US" dirty="0">
              <a:solidFill>
                <a:schemeClr val="accent1">
                  <a:tint val="88000"/>
                  <a:satMod val="150000"/>
                </a:schemeClr>
              </a:solidFill>
            </a:endParaRPr>
          </a:p>
        </p:txBody>
      </p:sp>
      <p:sp>
        <p:nvSpPr>
          <p:cNvPr id="25603" name="Content Placeholder 2"/>
          <p:cNvSpPr>
            <a:spLocks noGrp="1"/>
          </p:cNvSpPr>
          <p:nvPr>
            <p:ph idx="1"/>
          </p:nvPr>
        </p:nvSpPr>
        <p:spPr>
          <a:xfrm>
            <a:off x="503238" y="530225"/>
            <a:ext cx="8183562" cy="4187825"/>
          </a:xfrm>
          <a:solidFill>
            <a:srgbClr val="F2F2F2"/>
          </a:solidFill>
        </p:spPr>
        <p:txBody>
          <a:bodyPr/>
          <a:lstStyle/>
          <a:p>
            <a:pPr eaLnBrk="1" hangingPunct="1"/>
            <a:r>
              <a:rPr lang="en-US" altLang="en-US" dirty="0" smtClean="0"/>
              <a:t>Reconstructing weather for the autumn was much more difficult than for summer because of the passage of fronts and changeable conditions. </a:t>
            </a:r>
          </a:p>
          <a:p>
            <a:pPr eaLnBrk="1" hangingPunct="1"/>
            <a:endParaRPr lang="en-US" altLang="en-US" dirty="0" smtClean="0"/>
          </a:p>
          <a:p>
            <a:pPr eaLnBrk="1" hangingPunct="1"/>
            <a:r>
              <a:rPr lang="en-US" altLang="en-US" dirty="0" smtClean="0"/>
              <a:t>Examining climate conditions, we determined 1861 must have been a La Nina year. </a:t>
            </a:r>
          </a:p>
        </p:txBody>
      </p:sp>
    </p:spTree>
    <p:extLst>
      <p:ext uri="{BB962C8B-B14F-4D97-AF65-F5344CB8AC3E}">
        <p14:creationId xmlns:p14="http://schemas.microsoft.com/office/powerpoint/2010/main" val="218833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0800" y="2743200"/>
            <a:ext cx="2590800" cy="1752600"/>
          </a:xfrm>
        </p:spPr>
        <p:txBody>
          <a:bodyPr>
            <a:normAutofit fontScale="70000" lnSpcReduction="20000"/>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solidFill>
                  <a:schemeClr val="tx1"/>
                </a:solidFill>
              </a:rPr>
              <a:t>Dr. Anthony R. Lupo</a:t>
            </a: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r>
              <a:rPr lang="en-US" dirty="0" smtClean="0">
                <a:solidFill>
                  <a:schemeClr val="tx1"/>
                </a:solidFill>
              </a:rPr>
              <a:t>James Michael Madden</a:t>
            </a:r>
            <a:endParaRPr lang="en-US" dirty="0">
              <a:solidFill>
                <a:schemeClr val="tx1"/>
              </a:solidFill>
            </a:endParaRPr>
          </a:p>
        </p:txBody>
      </p:sp>
      <p:sp>
        <p:nvSpPr>
          <p:cNvPr id="13315" name="Title 1"/>
          <p:cNvSpPr>
            <a:spLocks noGrp="1"/>
          </p:cNvSpPr>
          <p:nvPr>
            <p:ph type="ctrTitle"/>
          </p:nvPr>
        </p:nvSpPr>
        <p:spPr>
          <a:xfrm>
            <a:off x="685800" y="381000"/>
            <a:ext cx="7772400" cy="1470025"/>
          </a:xfrm>
          <a:solidFill>
            <a:srgbClr val="F2F2F2"/>
          </a:solidFill>
        </p:spPr>
        <p:txBody>
          <a:bodyPr/>
          <a:lstStyle/>
          <a:p>
            <a:pPr eaLnBrk="1" hangingPunct="1"/>
            <a:r>
              <a:rPr lang="en-US" altLang="en-US" dirty="0" smtClean="0"/>
              <a:t>Battle of Carthage 1861:  The Weather and its Impacts</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647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808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Summary and Conclusions</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a:solidFill>
            <a:srgbClr val="F2F2F2"/>
          </a:solidFill>
        </p:spPr>
        <p:txBody>
          <a:bodyPr>
            <a:normAutofit fontScale="92500" lnSpcReduction="20000"/>
          </a:bodyPr>
          <a:lstStyle/>
          <a:p>
            <a:pPr marL="265176" indent="-265176" eaLnBrk="1" fontAlgn="auto" hangingPunct="1">
              <a:spcAft>
                <a:spcPts val="0"/>
              </a:spcAft>
              <a:buFont typeface="Wingdings 2"/>
              <a:buChar char=""/>
              <a:defRPr/>
            </a:pPr>
            <a:r>
              <a:rPr lang="en-US" dirty="0" smtClean="0"/>
              <a:t>This rainy, wet period likely aided the pro-Confederate forces in using soaked hemp bales to defeat Union Forces. </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Thus the weather played a prominent role in the strategy used by the pro-confederate forces and the outcome, similar to that of the role of weather in the Battles of Carthage and Wilson’s Creek. </a:t>
            </a:r>
            <a:endParaRPr lang="en-US" dirty="0"/>
          </a:p>
        </p:txBody>
      </p:sp>
    </p:spTree>
    <p:extLst>
      <p:ext uri="{BB962C8B-B14F-4D97-AF65-F5344CB8AC3E}">
        <p14:creationId xmlns:p14="http://schemas.microsoft.com/office/powerpoint/2010/main" val="412684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29600" cy="5632311"/>
          </a:xfrm>
          <a:prstGeom prst="rect">
            <a:avLst/>
          </a:prstGeom>
          <a:solidFill>
            <a:srgbClr val="F2F2F2"/>
          </a:solidFill>
        </p:spPr>
        <p:txBody>
          <a:bodyPr wrap="square" rtlCol="0">
            <a:spAutoFit/>
          </a:bodyPr>
          <a:lstStyle/>
          <a:p>
            <a:r>
              <a:rPr lang="en-US" sz="3600" dirty="0"/>
              <a:t>Given the information that we have, we will propose what impacts that weather might have played and what might have been the outcomes if the weather was different.</a:t>
            </a:r>
          </a:p>
          <a:p>
            <a:r>
              <a:rPr lang="en-US" sz="3600" dirty="0"/>
              <a:t>What resources do you think would have been helpful to remedy the weather situations on the battles?</a:t>
            </a:r>
          </a:p>
          <a:p>
            <a:r>
              <a:rPr lang="en-US" sz="3600" dirty="0"/>
              <a:t>What do you think might happen next in the battles of the State</a:t>
            </a:r>
            <a:r>
              <a:rPr lang="en-US" sz="3600" dirty="0" smtClean="0"/>
              <a:t>?</a:t>
            </a:r>
            <a:endParaRPr lang="en-US" sz="3600" dirty="0"/>
          </a:p>
        </p:txBody>
      </p:sp>
    </p:spTree>
    <p:extLst>
      <p:ext uri="{BB962C8B-B14F-4D97-AF65-F5344CB8AC3E}">
        <p14:creationId xmlns:p14="http://schemas.microsoft.com/office/powerpoint/2010/main" val="4082819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81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3600" smtClean="0">
                <a:solidFill>
                  <a:srgbClr val="7B9899"/>
                </a:solidFill>
              </a:rPr>
              <a:t>Introduction</a:t>
            </a:r>
            <a:endParaRPr lang="en-US" altLang="en-US" smtClean="0">
              <a:solidFill>
                <a:srgbClr val="7B9899"/>
              </a:solidFill>
            </a:endParaRPr>
          </a:p>
        </p:txBody>
      </p:sp>
      <p:sp>
        <p:nvSpPr>
          <p:cNvPr id="14339" name="Content Placeholder 2"/>
          <p:cNvSpPr>
            <a:spLocks noGrp="1"/>
          </p:cNvSpPr>
          <p:nvPr>
            <p:ph sz="quarter" idx="1"/>
          </p:nvPr>
        </p:nvSpPr>
        <p:spPr>
          <a:xfrm>
            <a:off x="301625" y="1527175"/>
            <a:ext cx="8504238" cy="606425"/>
          </a:xfrm>
          <a:solidFill>
            <a:srgbClr val="F2F2F2"/>
          </a:solidFill>
        </p:spPr>
        <p:txBody>
          <a:bodyPr/>
          <a:lstStyle/>
          <a:p>
            <a:pPr eaLnBrk="1" hangingPunct="1"/>
            <a:r>
              <a:rPr lang="en-US" altLang="en-US" dirty="0" smtClean="0"/>
              <a:t>Setting:  Near Carthage, MO</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68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3258</Words>
  <Application>Microsoft Office PowerPoint</Application>
  <PresentationFormat>On-screen Show (4:3)</PresentationFormat>
  <Paragraphs>313</Paragraphs>
  <Slides>82</Slides>
  <Notes>0</Notes>
  <HiddenSlides>0</HiddenSlides>
  <MMClips>1</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Carthage 1861:  The Weather and its Impacts</vt:lpstr>
      <vt:lpstr>Introduction</vt:lpstr>
      <vt:lpstr>Introduction</vt:lpstr>
      <vt:lpstr>Quick Pre-battle Overview</vt:lpstr>
      <vt:lpstr>Weather Roles</vt:lpstr>
      <vt:lpstr>Weather Roles</vt:lpstr>
      <vt:lpstr>Weather Roles </vt:lpstr>
      <vt:lpstr>Missouri Weather Roles Summary</vt:lpstr>
      <vt:lpstr>As a Result</vt:lpstr>
      <vt:lpstr>A Miscellaneous Clue in Minnesota</vt:lpstr>
      <vt:lpstr>Putting it all Together</vt:lpstr>
      <vt:lpstr>Possible Matches:  June 26th – July 4th, 2007</vt:lpstr>
      <vt:lpstr>Possible Matches:  June 26th – July 4th, 2007</vt:lpstr>
      <vt:lpstr>Possible Matches:  June 26th – July 4th, 2007</vt:lpstr>
      <vt:lpstr>Possible Matches:  June 26th – July 4th, 2007</vt:lpstr>
      <vt:lpstr>Possible Matches:  June 26th – July 4th, 2007</vt:lpstr>
      <vt:lpstr>Possible Matches:  June 26th – July 4th, 2007</vt:lpstr>
      <vt:lpstr>Possible Matches:  June 26th – July 4th, 2007</vt:lpstr>
      <vt:lpstr>Possible Matches:  June 26th – July 4th, 2007</vt:lpstr>
      <vt:lpstr>Possible Matches:  June 26th – July 4th, 2007</vt:lpstr>
      <vt:lpstr>Possible Matches:  July 9th – 14th, 2006</vt:lpstr>
      <vt:lpstr>Possible Matches:  July 9th – 14th, 2006</vt:lpstr>
      <vt:lpstr>Possible Matches:  July 9th – 14th, 2006</vt:lpstr>
      <vt:lpstr>Possible Matches:  July 9th – 14th, 2006</vt:lpstr>
      <vt:lpstr>Possible Matches:  July 9th – 14th, 2006</vt:lpstr>
      <vt:lpstr>Possible Matches:  July 9th – 14th, 2006</vt:lpstr>
      <vt:lpstr>Additional Info</vt:lpstr>
      <vt:lpstr>Additional Info</vt:lpstr>
      <vt:lpstr>Additional Info.</vt:lpstr>
      <vt:lpstr>Battle of Wilson's  Creek 1861: How weather may have influenced the outcome</vt:lpstr>
      <vt:lpstr>Introduction</vt:lpstr>
      <vt:lpstr>The Rain</vt:lpstr>
      <vt:lpstr>The Rain</vt:lpstr>
      <vt:lpstr>The Rain</vt:lpstr>
      <vt:lpstr>Without the Rain?</vt:lpstr>
      <vt:lpstr>Conditions</vt:lpstr>
      <vt:lpstr>Procedure</vt:lpstr>
      <vt:lpstr>One Possibility</vt:lpstr>
      <vt:lpstr>The Other Possibility</vt:lpstr>
      <vt:lpstr>Let’s Use Some Climatological Models</vt:lpstr>
      <vt:lpstr>August 11, 2006</vt:lpstr>
      <vt:lpstr>August 11, 2006 RADAR</vt:lpstr>
      <vt:lpstr>July 26, 2008</vt:lpstr>
      <vt:lpstr>July 26, 2008 RADAR</vt:lpstr>
      <vt:lpstr>July 27, 2008</vt:lpstr>
      <vt:lpstr>July 27, 2008 RADAR</vt:lpstr>
      <vt:lpstr>August 12, 2006</vt:lpstr>
      <vt:lpstr>August 12, 2006 RADAR</vt:lpstr>
      <vt:lpstr>July 13, 2003</vt:lpstr>
      <vt:lpstr>July 13, 2003 RADAR</vt:lpstr>
      <vt:lpstr>Summary and Conclusion</vt:lpstr>
      <vt:lpstr>Summary and Conclusion</vt:lpstr>
      <vt:lpstr>The First Battle of Lexington, September 1861: What was the role of weather?   </vt:lpstr>
      <vt:lpstr>Introduction</vt:lpstr>
      <vt:lpstr>Introduction</vt:lpstr>
      <vt:lpstr>Introduction</vt:lpstr>
      <vt:lpstr>Methods</vt:lpstr>
      <vt:lpstr>Methods</vt:lpstr>
      <vt:lpstr>Descriptions of the weather</vt:lpstr>
      <vt:lpstr>Descriptions of the weather</vt:lpstr>
      <vt:lpstr>Descriptions of the Weather</vt:lpstr>
      <vt:lpstr>Descriptions from outside MO</vt:lpstr>
      <vt:lpstr>Descriptions from outside MO</vt:lpstr>
      <vt:lpstr>Actual Data</vt:lpstr>
      <vt:lpstr>Actual Data</vt:lpstr>
      <vt:lpstr>Actual Data</vt:lpstr>
      <vt:lpstr>Actual Data</vt:lpstr>
      <vt:lpstr>The maps</vt:lpstr>
      <vt:lpstr>The maps</vt:lpstr>
      <vt:lpstr>Summary and Conclusions</vt:lpstr>
      <vt:lpstr>Summary and Conclusions</vt:lpstr>
      <vt:lpstr>Summary and Conclusions</vt:lpstr>
      <vt:lpstr>Summary and Conclusions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Sullivan</dc:creator>
  <cp:lastModifiedBy>Dan Sullivan</cp:lastModifiedBy>
  <cp:revision>4</cp:revision>
  <dcterms:created xsi:type="dcterms:W3CDTF">2016-01-21T04:40:52Z</dcterms:created>
  <dcterms:modified xsi:type="dcterms:W3CDTF">2016-01-21T05:21:06Z</dcterms:modified>
</cp:coreProperties>
</file>